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88" r:id="rId3"/>
    <p:sldId id="290" r:id="rId4"/>
    <p:sldId id="291" r:id="rId5"/>
    <p:sldId id="292" r:id="rId6"/>
    <p:sldId id="307" r:id="rId7"/>
    <p:sldId id="308" r:id="rId8"/>
    <p:sldId id="309" r:id="rId9"/>
    <p:sldId id="335" r:id="rId10"/>
    <p:sldId id="294" r:id="rId11"/>
    <p:sldId id="295" r:id="rId12"/>
    <p:sldId id="296" r:id="rId13"/>
    <p:sldId id="310" r:id="rId14"/>
    <p:sldId id="297" r:id="rId15"/>
    <p:sldId id="298" r:id="rId16"/>
    <p:sldId id="311" r:id="rId17"/>
    <p:sldId id="299" r:id="rId18"/>
    <p:sldId id="300" r:id="rId19"/>
    <p:sldId id="301" r:id="rId20"/>
    <p:sldId id="302" r:id="rId21"/>
    <p:sldId id="303" r:id="rId22"/>
    <p:sldId id="304" r:id="rId23"/>
    <p:sldId id="312" r:id="rId24"/>
    <p:sldId id="305" r:id="rId25"/>
    <p:sldId id="306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4" r:id="rId36"/>
    <p:sldId id="322" r:id="rId37"/>
    <p:sldId id="325" r:id="rId38"/>
    <p:sldId id="326" r:id="rId39"/>
    <p:sldId id="327" r:id="rId40"/>
    <p:sldId id="336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289" r:id="rId49"/>
    <p:sldId id="287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>
      <p:cViewPr varScale="1">
        <p:scale>
          <a:sx n="108" d="100"/>
          <a:sy n="108" d="100"/>
        </p:scale>
        <p:origin x="17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890FE-1E4F-4A09-B889-0A64BA2881A1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7148-CA29-44F9-8D95-80960B5EC4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7148-CA29-44F9-8D95-80960B5EC47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C021C-1F61-4E58-A397-65F736B745D5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2" descr="http://www.cau.edu.cn/images/1182/xiaohui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95680" y="6197556"/>
            <a:ext cx="500256" cy="620688"/>
          </a:xfrm>
          <a:prstGeom prst="rect">
            <a:avLst/>
          </a:prstGeom>
          <a:noFill/>
        </p:spPr>
      </p:pic>
      <p:pic>
        <p:nvPicPr>
          <p:cNvPr id="13314" name="Picture 2" descr="http://www.cau.edu.cn/images/1182/font3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936" y="6270453"/>
            <a:ext cx="1728192" cy="3914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5855077" y="63000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幼圆" pitchFamily="49" charset="-122"/>
                <a:ea typeface="幼圆" pitchFamily="49" charset="-122"/>
              </a:rPr>
              <a:t>阚道宏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rgbClr val="00682F"/>
          </a:solidFill>
          <a:latin typeface="+mj-lt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0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00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0.png"/><Relationship Id="rId7" Type="http://schemas.openxmlformats.org/officeDocument/2006/relationships/image" Target="../media/image9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50.png"/><Relationship Id="rId7" Type="http://schemas.openxmlformats.org/officeDocument/2006/relationships/image" Target="../media/image79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机器学习及其</a:t>
            </a:r>
            <a:r>
              <a:rPr lang="en-US" altLang="zh-CN" dirty="0"/>
              <a:t>Python</a:t>
            </a:r>
            <a:r>
              <a:rPr lang="zh-CN" altLang="en-US" dirty="0"/>
              <a:t>实践</a:t>
            </a:r>
            <a:br>
              <a:rPr lang="en-US" altLang="zh-CN" dirty="0"/>
            </a:b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配套教材由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清华大学出版社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出版发行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/>
              <a:t>第</a:t>
            </a:r>
            <a:r>
              <a:rPr lang="en-US" altLang="zh-CN" dirty="0"/>
              <a:t>1</a:t>
            </a:r>
            <a:r>
              <a:rPr lang="zh-CN" altLang="zh-CN" dirty="0"/>
              <a:t>章 </a:t>
            </a:r>
            <a:r>
              <a:rPr lang="zh-CN" altLang="en-US" dirty="0"/>
              <a:t>机器学习导论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随机模型及其学习算法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理想模型</a:t>
            </a:r>
            <a:endParaRPr lang="en-US" altLang="zh-CN" dirty="0"/>
          </a:p>
          <a:p>
            <a:r>
              <a:rPr lang="zh-CN" altLang="en-US" dirty="0"/>
              <a:t>带观测误差的模型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197399-A060-4956-A32D-7C6C27830986}"/>
                  </a:ext>
                </a:extLst>
              </p:cNvPr>
              <p:cNvSpPr txBox="1"/>
              <p:nvPr/>
            </p:nvSpPr>
            <p:spPr>
              <a:xfrm>
                <a:off x="3528392" y="1628800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1−1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5197399-A060-4956-A32D-7C6C27830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92" y="1628800"/>
                <a:ext cx="4572000" cy="461665"/>
              </a:xfrm>
              <a:prstGeom prst="rect">
                <a:avLst/>
              </a:prstGeom>
              <a:blipFill>
                <a:blip r:embed="rId2"/>
                <a:stretch>
                  <a:fillRect l="-1067" r="-53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974CC8-3394-4CB5-831B-1A9E9C953ECB}"/>
                  </a:ext>
                </a:extLst>
              </p:cNvPr>
              <p:cNvSpPr txBox="1"/>
              <p:nvPr/>
            </p:nvSpPr>
            <p:spPr>
              <a:xfrm>
                <a:off x="557808" y="4355812"/>
                <a:ext cx="49502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F974CC8-3394-4CB5-831B-1A9E9C95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8" y="4355812"/>
                <a:ext cx="495029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8B752F-9923-44EA-913C-0E9DFD2B8CFA}"/>
                  </a:ext>
                </a:extLst>
              </p:cNvPr>
              <p:cNvSpPr txBox="1"/>
              <p:nvPr/>
            </p:nvSpPr>
            <p:spPr>
              <a:xfrm>
                <a:off x="1619672" y="4752416"/>
                <a:ext cx="6768752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≈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≈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&amp;……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≈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&amp;……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。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1−6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8B752F-9923-44EA-913C-0E9DFD2B8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752416"/>
                <a:ext cx="6768752" cy="1340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9E0AC1-10E7-4A1D-85FC-B13B4DF74A86}"/>
                  </a:ext>
                </a:extLst>
              </p:cNvPr>
              <p:cNvSpPr txBox="1"/>
              <p:nvPr/>
            </p:nvSpPr>
            <p:spPr>
              <a:xfrm>
                <a:off x="1115616" y="2852936"/>
                <a:ext cx="55446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，或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9E0AC1-10E7-4A1D-85FC-B13B4DF74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852936"/>
                <a:ext cx="5544616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9ED86A-CF8C-4140-925A-06636F7E0C07}"/>
                  </a:ext>
                </a:extLst>
              </p:cNvPr>
              <p:cNvSpPr txBox="1"/>
              <p:nvPr/>
            </p:nvSpPr>
            <p:spPr>
              <a:xfrm>
                <a:off x="3528392" y="350100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1−5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9ED86A-CF8C-4140-925A-06636F7E0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92" y="3501008"/>
                <a:ext cx="4572000" cy="461665"/>
              </a:xfrm>
              <a:prstGeom prst="rect">
                <a:avLst/>
              </a:prstGeom>
              <a:blipFill>
                <a:blip r:embed="rId6"/>
                <a:stretch>
                  <a:fillRect l="-1067" r="-533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95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随机模型及其学习算法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最优模型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最小二乘法</a:t>
            </a:r>
            <a:endParaRPr lang="en-US" altLang="zh-CN" dirty="0"/>
          </a:p>
          <a:p>
            <a:pPr lvl="1"/>
            <a:r>
              <a:rPr lang="zh-CN" altLang="en-US" dirty="0"/>
              <a:t>极大似然估计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179560-F7A2-497A-A65B-B9AAA19065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276872"/>
            <a:ext cx="4845437" cy="3599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1C9A69-8BC7-4946-BB05-35D9A0098F28}"/>
                  </a:ext>
                </a:extLst>
              </p:cNvPr>
              <p:cNvSpPr txBox="1"/>
              <p:nvPr/>
            </p:nvSpPr>
            <p:spPr>
              <a:xfrm>
                <a:off x="3942184" y="1979548"/>
                <a:ext cx="49502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D1C9A69-8BC7-4946-BB05-35D9A0098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84" y="1979548"/>
                <a:ext cx="495029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9319E-0CF0-4947-A1D0-572974646460}"/>
                  </a:ext>
                </a:extLst>
              </p:cNvPr>
              <p:cNvSpPr txBox="1"/>
              <p:nvPr/>
            </p:nvSpPr>
            <p:spPr>
              <a:xfrm>
                <a:off x="701824" y="2420888"/>
                <a:ext cx="2358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zh-CN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zh-CN" altLang="en-US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zh-CN" alt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9319E-0CF0-4947-A1D0-57297464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24" y="2420888"/>
                <a:ext cx="23580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43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随机模型及其学习算法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最小二乘法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1598FD-9E2F-497B-ACC5-9F235B06DE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05" y="1772816"/>
            <a:ext cx="4903951" cy="3528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356EBC-1E36-4BE8-9ADB-F55DD6A039F1}"/>
                  </a:ext>
                </a:extLst>
              </p:cNvPr>
              <p:cNvSpPr txBox="1"/>
              <p:nvPr/>
            </p:nvSpPr>
            <p:spPr>
              <a:xfrm>
                <a:off x="755576" y="2420888"/>
                <a:ext cx="13498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356EBC-1E36-4BE8-9ADB-F55DD6A03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420888"/>
                <a:ext cx="1349896" cy="461665"/>
              </a:xfrm>
              <a:prstGeom prst="rect">
                <a:avLst/>
              </a:prstGeom>
              <a:blipFill>
                <a:blip r:embed="rId3"/>
                <a:stretch>
                  <a:fillRect t="-130263" r="-45701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D144C5-0BEE-4DAF-8D19-75D368E15D9C}"/>
                  </a:ext>
                </a:extLst>
              </p:cNvPr>
              <p:cNvSpPr txBox="1"/>
              <p:nvPr/>
            </p:nvSpPr>
            <p:spPr>
              <a:xfrm>
                <a:off x="2123728" y="2420888"/>
                <a:ext cx="7738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zh-CN" alt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D144C5-0BEE-4DAF-8D19-75D368E15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2420888"/>
                <a:ext cx="7738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FAFA970-B657-4D2C-9F44-F05F665AE0D7}"/>
                  </a:ext>
                </a:extLst>
              </p:cNvPr>
              <p:cNvSpPr txBox="1"/>
              <p:nvPr/>
            </p:nvSpPr>
            <p:spPr>
              <a:xfrm>
                <a:off x="539552" y="3284984"/>
                <a:ext cx="280831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i="1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FAFA970-B657-4D2C-9F44-F05F665AE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284984"/>
                <a:ext cx="2808312" cy="1015663"/>
              </a:xfrm>
              <a:prstGeom prst="rect">
                <a:avLst/>
              </a:prstGeom>
              <a:blipFill>
                <a:blip r:embed="rId5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85FC755-D0CF-49C1-A7B0-C1A448429B41}"/>
                  </a:ext>
                </a:extLst>
              </p:cNvPr>
              <p:cNvSpPr txBox="1"/>
              <p:nvPr/>
            </p:nvSpPr>
            <p:spPr>
              <a:xfrm>
                <a:off x="773832" y="4884690"/>
                <a:ext cx="2141984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85FC755-D0CF-49C1-A7B0-C1A448429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32" y="4884690"/>
                <a:ext cx="2141984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03CC94-5F76-426B-BF8B-18C85B386756}"/>
                  </a:ext>
                </a:extLst>
              </p:cNvPr>
              <p:cNvSpPr txBox="1"/>
              <p:nvPr/>
            </p:nvSpPr>
            <p:spPr>
              <a:xfrm>
                <a:off x="32559" y="4581128"/>
                <a:ext cx="39421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403CC94-5F76-426B-BF8B-18C85B386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9" y="4581128"/>
                <a:ext cx="3942184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324C802-081A-4688-85BA-A4324E70123A}"/>
                  </a:ext>
                </a:extLst>
              </p:cNvPr>
              <p:cNvSpPr txBox="1"/>
              <p:nvPr/>
            </p:nvSpPr>
            <p:spPr>
              <a:xfrm>
                <a:off x="827584" y="5733256"/>
                <a:ext cx="7470576" cy="548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p>
                        <m:r>
                          <a:rPr lang="zh-CN" altLang="en-US" sz="2000" i="1" kern="10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MS Mincho" panose="02020609040205080304" pitchFamily="49" charset="-128"/>
                          </a:rPr>
                          <m:t>∗</m:t>
                        </m:r>
                      </m:sup>
                    </m:sSup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argm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altLang="zh-CN" sz="20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为最优参数，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为最优模型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324C802-081A-4688-85BA-A4324E701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733256"/>
                <a:ext cx="7470576" cy="548740"/>
              </a:xfrm>
              <a:prstGeom prst="rect">
                <a:avLst/>
              </a:prstGeom>
              <a:blipFill>
                <a:blip r:embed="rId8"/>
                <a:stretch>
                  <a:fillRect t="-7692" b="-3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45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4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EE889-4CB0-4BE7-8572-09F1C278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随机模型及其学习算法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B6ACE6-9705-43F4-BCAF-961B402B3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最小二乘法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91FBC6-34EF-4B59-84C0-CA51B3869208}"/>
                  </a:ext>
                </a:extLst>
              </p:cNvPr>
              <p:cNvSpPr txBox="1"/>
              <p:nvPr/>
            </p:nvSpPr>
            <p:spPr>
              <a:xfrm>
                <a:off x="5292080" y="1412776"/>
                <a:ext cx="29523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91FBC6-34EF-4B59-84C0-CA51B3869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412776"/>
                <a:ext cx="2952328" cy="400110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36939F-B534-4EFC-9401-EC068CDBAB57}"/>
                  </a:ext>
                </a:extLst>
              </p:cNvPr>
              <p:cNvSpPr txBox="1"/>
              <p:nvPr/>
            </p:nvSpPr>
            <p:spPr>
              <a:xfrm>
                <a:off x="457200" y="2276872"/>
                <a:ext cx="8363272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1−10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36939F-B534-4EFC-9401-EC068CDB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76872"/>
                <a:ext cx="8363272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AE91381-2B00-4713-8F82-F7BC3C78F8D8}"/>
                  </a:ext>
                </a:extLst>
              </p:cNvPr>
              <p:cNvSpPr txBox="1"/>
              <p:nvPr/>
            </p:nvSpPr>
            <p:spPr>
              <a:xfrm>
                <a:off x="467544" y="3084490"/>
                <a:ext cx="734481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1−11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AE91381-2B00-4713-8F82-F7BC3C78F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84490"/>
                <a:ext cx="7344816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876F97B-9615-47FA-A279-25AA961ED365}"/>
                  </a:ext>
                </a:extLst>
              </p:cNvPr>
              <p:cNvSpPr txBox="1"/>
              <p:nvPr/>
            </p:nvSpPr>
            <p:spPr>
              <a:xfrm>
                <a:off x="323528" y="3933056"/>
                <a:ext cx="8568952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end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1−12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876F97B-9615-47FA-A279-25AA961E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933056"/>
                <a:ext cx="8568952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1589E86-5A4D-4449-9FF1-8D9BB9ADC06C}"/>
                  </a:ext>
                </a:extLst>
              </p:cNvPr>
              <p:cNvSpPr txBox="1"/>
              <p:nvPr/>
            </p:nvSpPr>
            <p:spPr>
              <a:xfrm>
                <a:off x="323528" y="4797152"/>
                <a:ext cx="799288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𝑚𝑏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1−13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1589E86-5A4D-4449-9FF1-8D9BB9ADC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797152"/>
                <a:ext cx="7992888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128543C-2E98-4F8C-A3AF-937C09DA9117}"/>
                  </a:ext>
                </a:extLst>
              </p:cNvPr>
              <p:cNvSpPr txBox="1"/>
              <p:nvPr/>
            </p:nvSpPr>
            <p:spPr>
              <a:xfrm>
                <a:off x="1043608" y="5736861"/>
                <a:ext cx="6984776" cy="9324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1−14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128543C-2E98-4F8C-A3AF-937C09DA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736861"/>
                <a:ext cx="6984776" cy="9324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BEB2E4C-00F1-44C2-BC80-68D1C450DFCF}"/>
                  </a:ext>
                </a:extLst>
              </p:cNvPr>
              <p:cNvSpPr txBox="1"/>
              <p:nvPr/>
            </p:nvSpPr>
            <p:spPr>
              <a:xfrm>
                <a:off x="5292080" y="1835532"/>
                <a:ext cx="36724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BEB2E4C-00F1-44C2-BC80-68D1C450D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835532"/>
                <a:ext cx="3672408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7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随机模型及其学习算法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极大似然估计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6E7F22-3592-4E7A-96E9-8C1BF57357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700808"/>
            <a:ext cx="4464496" cy="3096344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60C333E-4612-4397-B58F-4FF7A2D024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642152"/>
              </p:ext>
            </p:extLst>
          </p:nvPr>
        </p:nvGraphicFramePr>
        <p:xfrm>
          <a:off x="301372" y="3933056"/>
          <a:ext cx="39878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Visio" r:id="rId4" imgW="5794518" imgH="1477587" progId="Visio.Drawing.11">
                  <p:embed/>
                </p:oleObj>
              </mc:Choice>
              <mc:Fallback>
                <p:oleObj name="Visio" r:id="rId4" imgW="5794518" imgH="1477587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72" y="3933056"/>
                        <a:ext cx="3987800" cy="1028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BBF72E-8610-40E0-AF99-A8B3D7E786D2}"/>
                  </a:ext>
                </a:extLst>
              </p:cNvPr>
              <p:cNvSpPr txBox="1"/>
              <p:nvPr/>
            </p:nvSpPr>
            <p:spPr>
              <a:xfrm>
                <a:off x="611560" y="2420888"/>
                <a:ext cx="22139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BBF72E-8610-40E0-AF99-A8B3D7E78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420888"/>
                <a:ext cx="221399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CF64CB-149E-4D63-9FCB-7E632C184DC9}"/>
                  </a:ext>
                </a:extLst>
              </p:cNvPr>
              <p:cNvSpPr txBox="1"/>
              <p:nvPr/>
            </p:nvSpPr>
            <p:spPr>
              <a:xfrm>
                <a:off x="565783" y="3068960"/>
                <a:ext cx="36461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1−15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CF64CB-149E-4D63-9FCB-7E632C18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3" y="3068960"/>
                <a:ext cx="3646177" cy="461665"/>
              </a:xfrm>
              <a:prstGeom prst="rect">
                <a:avLst/>
              </a:prstGeom>
              <a:blipFill>
                <a:blip r:embed="rId7"/>
                <a:stretch>
                  <a:fillRect r="-334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C14B29-C676-4F41-89B8-689BCF70B88D}"/>
                  </a:ext>
                </a:extLst>
              </p:cNvPr>
              <p:cNvSpPr txBox="1"/>
              <p:nvPr/>
            </p:nvSpPr>
            <p:spPr>
              <a:xfrm>
                <a:off x="1187624" y="5085184"/>
                <a:ext cx="6696744" cy="7078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indent="2667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000" i="1" kern="10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 smtClean="0">
                          <a:solidFill>
                            <a:srgbClr val="00B05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zh-CN" altLang="zh-CN" sz="2000" i="1" kern="10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 kern="100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kern="10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000" i="1" kern="10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CC14B29-C676-4F41-89B8-689BCF70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85184"/>
                <a:ext cx="6696744" cy="707886"/>
              </a:xfrm>
              <a:prstGeom prst="rect">
                <a:avLst/>
              </a:prstGeom>
              <a:blipFill>
                <a:blip r:embed="rId8"/>
                <a:stretch>
                  <a:fillRect b="-678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8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随机模型及其学习算法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极大似然估计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2B839D-F1BA-49B1-8158-26F613A860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777206"/>
            <a:ext cx="4896544" cy="3524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69F244-219C-42C7-A0CF-F2CAF1CD14F8}"/>
                  </a:ext>
                </a:extLst>
              </p:cNvPr>
              <p:cNvSpPr txBox="1"/>
              <p:nvPr/>
            </p:nvSpPr>
            <p:spPr>
              <a:xfrm>
                <a:off x="565784" y="2884874"/>
                <a:ext cx="36461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1−16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E69F244-219C-42C7-A0CF-F2CAF1CD1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4" y="2884874"/>
                <a:ext cx="3646176" cy="461665"/>
              </a:xfrm>
              <a:prstGeom prst="rect">
                <a:avLst/>
              </a:prstGeom>
              <a:blipFill>
                <a:blip r:embed="rId3"/>
                <a:stretch>
                  <a:fillRect l="-334" r="-836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897635D-4BB2-42D3-A93F-B84E6CF4B69A}"/>
                  </a:ext>
                </a:extLst>
              </p:cNvPr>
              <p:cNvSpPr txBox="1"/>
              <p:nvPr/>
            </p:nvSpPr>
            <p:spPr>
              <a:xfrm>
                <a:off x="565783" y="2276872"/>
                <a:ext cx="364617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1−15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897635D-4BB2-42D3-A93F-B84E6CF4B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3" y="2276872"/>
                <a:ext cx="3646177" cy="461665"/>
              </a:xfrm>
              <a:prstGeom prst="rect">
                <a:avLst/>
              </a:prstGeom>
              <a:blipFill>
                <a:blip r:embed="rId4"/>
                <a:stretch>
                  <a:fillRect r="-334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39A79D-C2C9-4944-B067-24284313F186}"/>
                  </a:ext>
                </a:extLst>
              </p:cNvPr>
              <p:cNvSpPr txBox="1"/>
              <p:nvPr/>
            </p:nvSpPr>
            <p:spPr>
              <a:xfrm>
                <a:off x="467544" y="3861048"/>
                <a:ext cx="31500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4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sz="240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239A79D-C2C9-4944-B067-24284313F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861048"/>
                <a:ext cx="3150096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98E7CA-30D7-45BC-9F42-FA9C8806B7DB}"/>
                  </a:ext>
                </a:extLst>
              </p:cNvPr>
              <p:cNvSpPr txBox="1"/>
              <p:nvPr/>
            </p:nvSpPr>
            <p:spPr>
              <a:xfrm>
                <a:off x="197317" y="4559832"/>
                <a:ext cx="3942635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zh-CN" altLang="en-US" sz="20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zh-CN" altLang="en-US" sz="20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98E7CA-30D7-45BC-9F42-FA9C8806B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17" y="4559832"/>
                <a:ext cx="3942635" cy="728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27AFA0-9F4C-4170-A80A-E50B76977B75}"/>
                  </a:ext>
                </a:extLst>
              </p:cNvPr>
              <p:cNvSpPr txBox="1"/>
              <p:nvPr/>
            </p:nvSpPr>
            <p:spPr>
              <a:xfrm>
                <a:off x="2051720" y="5367913"/>
                <a:ext cx="5616624" cy="7280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sz="20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zh-CN" altLang="en-US" sz="2000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zh-CN" altLang="en-US" sz="2000" b="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zh-CN" altLang="en-US" sz="2000" b="0" i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zh-CN" alt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1−17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27AFA0-9F4C-4170-A80A-E50B76977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367913"/>
                <a:ext cx="5616624" cy="7280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6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424B0-C1A5-476B-923F-7E23E366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随机模型及其学习算法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C6365-D215-4C87-85D1-770C4C4AF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极大似然估计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C9E475-8F60-4FA9-99E9-D2419F3E3712}"/>
                  </a:ext>
                </a:extLst>
              </p:cNvPr>
              <p:cNvSpPr txBox="1"/>
              <p:nvPr/>
            </p:nvSpPr>
            <p:spPr>
              <a:xfrm>
                <a:off x="3707904" y="1628800"/>
                <a:ext cx="4968552" cy="6646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1−17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C9E475-8F60-4FA9-99E9-D2419F3E3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628800"/>
                <a:ext cx="4968552" cy="6646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C7D5435-72B5-4EC9-9B98-C6154E770F6F}"/>
                  </a:ext>
                </a:extLst>
              </p:cNvPr>
              <p:cNvSpPr txBox="1"/>
              <p:nvPr/>
            </p:nvSpPr>
            <p:spPr>
              <a:xfrm>
                <a:off x="629816" y="2420888"/>
                <a:ext cx="39421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C7D5435-72B5-4EC9-9B98-C6154E770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16" y="2420888"/>
                <a:ext cx="3942184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A12E4A-53BA-495A-9031-9481AC22E019}"/>
                  </a:ext>
                </a:extLst>
              </p:cNvPr>
              <p:cNvSpPr txBox="1"/>
              <p:nvPr/>
            </p:nvSpPr>
            <p:spPr>
              <a:xfrm>
                <a:off x="611560" y="2924944"/>
                <a:ext cx="727280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"/>
                                              <m:ctrlP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b="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zh-CN" altLang="en-US" b="0" i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b="0" i="0"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zh-CN" alt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1−18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BA12E4A-53BA-495A-9031-9481AC22E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7272808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570FC42-7BCB-4738-80CA-DC711B48B46F}"/>
                  </a:ext>
                </a:extLst>
              </p:cNvPr>
              <p:cNvSpPr txBox="1"/>
              <p:nvPr/>
            </p:nvSpPr>
            <p:spPr>
              <a:xfrm>
                <a:off x="755576" y="3789040"/>
                <a:ext cx="7632848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b="0" i="0"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zh-CN" alt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1−19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570FC42-7BCB-4738-80CA-DC711B48B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89040"/>
                <a:ext cx="7632848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1A70AAD-EBB2-417D-AD6F-41A3F24BAFFE}"/>
                  </a:ext>
                </a:extLst>
              </p:cNvPr>
              <p:cNvSpPr txBox="1"/>
              <p:nvPr/>
            </p:nvSpPr>
            <p:spPr>
              <a:xfrm>
                <a:off x="683568" y="4853314"/>
                <a:ext cx="82296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1−20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1A70AAD-EBB2-417D-AD6F-41A3F24BA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53314"/>
                <a:ext cx="8229600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F07B6ED-73B0-4E90-B789-A06F0352AC0F}"/>
                  </a:ext>
                </a:extLst>
              </p:cNvPr>
              <p:cNvSpPr txBox="1"/>
              <p:nvPr/>
            </p:nvSpPr>
            <p:spPr>
              <a:xfrm>
                <a:off x="446856" y="5614867"/>
                <a:ext cx="5544616" cy="8485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−(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1−21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F07B6ED-73B0-4E90-B789-A06F0352A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56" y="5614867"/>
                <a:ext cx="5544616" cy="848566"/>
              </a:xfrm>
              <a:prstGeom prst="rect">
                <a:avLst/>
              </a:prstGeom>
              <a:blipFill>
                <a:blip r:embed="rId7"/>
                <a:stretch>
                  <a:fillRect t="-97101" b="-149275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BF10776-028F-4336-BA13-063E29B38ADE}"/>
                  </a:ext>
                </a:extLst>
              </p:cNvPr>
              <p:cNvSpPr txBox="1"/>
              <p:nvPr/>
            </p:nvSpPr>
            <p:spPr>
              <a:xfrm>
                <a:off x="6084168" y="5819090"/>
                <a:ext cx="2653952" cy="4401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BF10776-028F-4336-BA13-063E29B38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5819090"/>
                <a:ext cx="2653952" cy="440121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0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随机模型及其学习算法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两种数学观点</a:t>
            </a:r>
            <a:endParaRPr lang="en-US" altLang="zh-CN" dirty="0"/>
          </a:p>
          <a:p>
            <a:pPr lvl="1"/>
            <a:r>
              <a:rPr lang="zh-CN" altLang="en-US" dirty="0"/>
              <a:t>确定性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2400" dirty="0"/>
              <a:t>表象与真相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/>
              <a:t>因果关系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/>
              <a:t>模型假设</a:t>
            </a:r>
            <a:endParaRPr lang="en-US" altLang="zh-CN" sz="2400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随机性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2400" dirty="0"/>
              <a:t>集合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/>
              <a:t>相关关系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/>
              <a:t>概率模型</a:t>
            </a:r>
            <a:endParaRPr lang="en-US" altLang="zh-CN" sz="2400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C23A69-01BE-4F29-8E9F-074223A4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348880"/>
            <a:ext cx="4881246" cy="31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随机模型及其学习算法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回归分析方法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预测</a:t>
            </a:r>
            <a:r>
              <a:rPr lang="zh-CN" altLang="en-US" dirty="0"/>
              <a:t>（</a:t>
            </a:r>
            <a:r>
              <a:rPr lang="en-US" altLang="zh-CN" dirty="0"/>
              <a:t>prediction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（</a:t>
            </a:r>
            <a:r>
              <a:rPr lang="en-US" altLang="zh-CN" dirty="0"/>
              <a:t>classification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逻辑斯谛回归或对数几率回归（</a:t>
            </a:r>
            <a:r>
              <a:rPr lang="en-US" altLang="zh-CN" dirty="0"/>
              <a:t>logistic regression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聚类</a:t>
            </a:r>
            <a:r>
              <a:rPr lang="zh-CN" altLang="en-US" dirty="0"/>
              <a:t>（</a:t>
            </a:r>
            <a:r>
              <a:rPr lang="en-US" altLang="zh-CN" dirty="0"/>
              <a:t>clustering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67807D-0967-4F81-BB86-16F4FE96CE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412776"/>
            <a:ext cx="4464496" cy="3528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0EBD3B-EC01-4BF3-8510-F8FFD9C4890D}"/>
                  </a:ext>
                </a:extLst>
              </p:cNvPr>
              <p:cNvSpPr txBox="1"/>
              <p:nvPr/>
            </p:nvSpPr>
            <p:spPr>
              <a:xfrm>
                <a:off x="413792" y="2276872"/>
                <a:ext cx="36541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0EBD3B-EC01-4BF3-8510-F8FFD9C4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2" y="2276872"/>
                <a:ext cx="3654152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2167A8-FC72-41EF-9195-7965CB6D554A}"/>
                  </a:ext>
                </a:extLst>
              </p:cNvPr>
              <p:cNvSpPr txBox="1"/>
              <p:nvPr/>
            </p:nvSpPr>
            <p:spPr>
              <a:xfrm>
                <a:off x="395536" y="2924944"/>
                <a:ext cx="32941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=0.516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+0.8567 .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2167A8-FC72-41EF-9195-7965CB6D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924944"/>
                <a:ext cx="3294112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37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随机变量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2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1-1</a:t>
                </a:r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（概率论）：给定一个随机试验，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是它的样本空间。如果对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中的每个样本点</a:t>
                </a:r>
                <a14:m>
                  <m:oMath xmlns:m="http://schemas.openxmlformats.org/officeDocument/2006/math"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，都有一个实数</a:t>
                </a:r>
                <a14:m>
                  <m:oMath xmlns:m="http://schemas.openxmlformats.org/officeDocument/2006/math"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与之对应，那么就把这个定义域为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的单值</a:t>
                </a:r>
                <a:r>
                  <a:rPr lang="zh-CN" altLang="zh-CN" sz="2200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实值函数</a:t>
                </a:r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称作是一个（一维）随机变量，记作</a:t>
                </a:r>
                <a14:m>
                  <m:oMath xmlns:m="http://schemas.openxmlformats.org/officeDocument/2006/math"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（大写）。随机变量</a:t>
                </a:r>
                <a14:m>
                  <m:oMath xmlns:m="http://schemas.openxmlformats.org/officeDocument/2006/math"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的值域记作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zh-CN" altLang="zh-CN" sz="22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sz="2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sz="22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⊂</m:t>
                    </m:r>
                    <m:r>
                      <a:rPr lang="en-US" altLang="zh-CN" sz="2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zh-CN" sz="2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2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从普通变量（确定性变量）到随机变量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观测过程存在误差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合并次要因素以简化模型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研究总体的规律性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3369"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3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897C9-CC25-4DF6-8F9C-DC392DD6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机器学习及其</a:t>
            </a:r>
            <a:r>
              <a:rPr lang="en-US" altLang="zh-CN" dirty="0"/>
              <a:t>Python</a:t>
            </a:r>
            <a:r>
              <a:rPr lang="zh-CN" altLang="en-US" dirty="0"/>
              <a:t>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FC870-6AB8-48CF-9780-C70F61D63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教学内容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机器学习导论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 回归分析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分类问题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统计学习理论与支持向量机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聚类问题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章 概率图模型与概率推理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章 神经网络基础</a:t>
            </a:r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章 深度学习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9B0EA349-EABF-42C3-8966-843944D231AC}"/>
              </a:ext>
            </a:extLst>
          </p:cNvPr>
          <p:cNvSpPr/>
          <p:nvPr/>
        </p:nvSpPr>
        <p:spPr>
          <a:xfrm>
            <a:off x="4499992" y="2082552"/>
            <a:ext cx="288032" cy="10584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 anchorCtr="0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B37475-0864-4D81-B437-A762A55ECB0D}"/>
              </a:ext>
            </a:extLst>
          </p:cNvPr>
          <p:cNvSpPr txBox="1"/>
          <p:nvPr/>
        </p:nvSpPr>
        <p:spPr>
          <a:xfrm>
            <a:off x="4802540" y="242088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机器学习基础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54619847-3757-4E6F-81D7-6F4D555AC713}"/>
              </a:ext>
            </a:extLst>
          </p:cNvPr>
          <p:cNvSpPr/>
          <p:nvPr/>
        </p:nvSpPr>
        <p:spPr>
          <a:xfrm>
            <a:off x="6218311" y="3666728"/>
            <a:ext cx="288032" cy="10584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 anchorCtr="0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4B0195-2B11-47DE-AE79-47B7AC0495EF}"/>
              </a:ext>
            </a:extLst>
          </p:cNvPr>
          <p:cNvSpPr txBox="1"/>
          <p:nvPr/>
        </p:nvSpPr>
        <p:spPr>
          <a:xfrm>
            <a:off x="6520859" y="400506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统计学习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2037EBF3-DCA1-451B-8B37-C97FB63ADB59}"/>
              </a:ext>
            </a:extLst>
          </p:cNvPr>
          <p:cNvSpPr/>
          <p:nvPr/>
        </p:nvSpPr>
        <p:spPr>
          <a:xfrm>
            <a:off x="4499992" y="5257800"/>
            <a:ext cx="216024" cy="6983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 anchorCtr="0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799869-D203-4656-84A6-09CFB73814FA}"/>
              </a:ext>
            </a:extLst>
          </p:cNvPr>
          <p:cNvSpPr txBox="1"/>
          <p:nvPr/>
        </p:nvSpPr>
        <p:spPr>
          <a:xfrm>
            <a:off x="4720659" y="540515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神经网络与深度学习</a:t>
            </a:r>
          </a:p>
        </p:txBody>
      </p:sp>
    </p:spTree>
    <p:extLst>
      <p:ext uri="{BB962C8B-B14F-4D97-AF65-F5344CB8AC3E}">
        <p14:creationId xmlns:p14="http://schemas.microsoft.com/office/powerpoint/2010/main" val="17398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9F88C09-3A7E-4C24-BA6C-4F237D988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929276"/>
              </p:ext>
            </p:extLst>
          </p:nvPr>
        </p:nvGraphicFramePr>
        <p:xfrm>
          <a:off x="645046" y="2420888"/>
          <a:ext cx="2990850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Visio" r:id="rId3" imgW="4990841" imgH="4508408" progId="Visio.Drawing.11">
                  <p:embed/>
                </p:oleObj>
              </mc:Choice>
              <mc:Fallback>
                <p:oleObj name="Visio" r:id="rId3" imgW="4990841" imgH="450840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046" y="2420888"/>
                        <a:ext cx="2990850" cy="269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9E1BC29-11F5-4986-81E4-0CE524D18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863277"/>
              </p:ext>
            </p:extLst>
          </p:nvPr>
        </p:nvGraphicFramePr>
        <p:xfrm>
          <a:off x="4423990" y="2420888"/>
          <a:ext cx="410845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5" imgW="6808859" imgH="4803509" progId="Visio.Drawing.11">
                  <p:embed/>
                </p:oleObj>
              </mc:Choice>
              <mc:Fallback>
                <p:oleObj name="Visio" r:id="rId5" imgW="6808859" imgH="480350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3990" y="2420888"/>
                        <a:ext cx="4108450" cy="289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339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7A6C6A5-789A-471C-97A1-2D8B8BA86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363687"/>
              </p:ext>
            </p:extLst>
          </p:nvPr>
        </p:nvGraphicFramePr>
        <p:xfrm>
          <a:off x="612576" y="2397100"/>
          <a:ext cx="32258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Visio" r:id="rId3" imgW="5368627" imgH="4714563" progId="Visio.Drawing.11">
                  <p:embed/>
                </p:oleObj>
              </mc:Choice>
              <mc:Fallback>
                <p:oleObj name="Visio" r:id="rId3" imgW="5368627" imgH="471456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576" y="2397100"/>
                        <a:ext cx="3225800" cy="283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7A859AA-7F02-4B19-A25A-FC553164D3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925657"/>
              </p:ext>
            </p:extLst>
          </p:nvPr>
        </p:nvGraphicFramePr>
        <p:xfrm>
          <a:off x="4466282" y="2416150"/>
          <a:ext cx="399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Visio" r:id="rId5" imgW="6706844" imgH="4714563" progId="Visio.Drawing.11">
                  <p:embed/>
                </p:oleObj>
              </mc:Choice>
              <mc:Fallback>
                <p:oleObj name="Visio" r:id="rId5" imgW="6706844" imgH="471456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6282" y="2416150"/>
                        <a:ext cx="3994150" cy="281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3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举例：概率</a:t>
                </a:r>
                <a:r>
                  <a:rPr lang="zh-CN" altLang="zh-CN" dirty="0"/>
                  <a:t>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ED8F2A9-8B14-4BFE-A7D5-5D1F25428C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40716"/>
              </p:ext>
            </p:extLst>
          </p:nvPr>
        </p:nvGraphicFramePr>
        <p:xfrm>
          <a:off x="3059832" y="2537630"/>
          <a:ext cx="3925326" cy="362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Visio" r:id="rId4" imgW="4906658" imgH="4534593" progId="Visio.Drawing.11">
                  <p:embed/>
                </p:oleObj>
              </mc:Choice>
              <mc:Fallback>
                <p:oleObj name="Visio" r:id="rId4" imgW="4906658" imgH="453459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2537630"/>
                        <a:ext cx="3925326" cy="362767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494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CF88-EE43-49FE-9F03-5840D2F9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BC715-C493-498D-BC25-00AB47D36E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sz="32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确定性变量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zh-CN" sz="32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和随机变量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变量的取值</a:t>
                </a:r>
                <a:endParaRPr lang="en-US" altLang="zh-CN" dirty="0"/>
              </a:p>
              <a:p>
                <a:r>
                  <a:rPr lang="zh-CN" altLang="en-US" dirty="0"/>
                  <a:t>变量的均值与方差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函数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3BC715-C493-498D-BC25-00AB47D36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BC70616-76FD-4482-A5CE-61B143041D7B}"/>
                  </a:ext>
                </a:extLst>
              </p:cNvPr>
              <p:cNvSpPr txBox="1"/>
              <p:nvPr/>
            </p:nvSpPr>
            <p:spPr>
              <a:xfrm>
                <a:off x="611560" y="2348880"/>
                <a:ext cx="3078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={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BC70616-76FD-4482-A5CE-61B14304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348880"/>
                <a:ext cx="3078088" cy="461665"/>
              </a:xfrm>
              <a:prstGeom prst="rect">
                <a:avLst/>
              </a:prstGeom>
              <a:blipFill>
                <a:blip r:embed="rId3"/>
                <a:stretch>
                  <a:fillRect t="-130263" r="-16238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009CF71-4EF3-40F4-B4A0-E15DE42AFEAF}"/>
                  </a:ext>
                </a:extLst>
              </p:cNvPr>
              <p:cNvSpPr txBox="1"/>
              <p:nvPr/>
            </p:nvSpPr>
            <p:spPr>
              <a:xfrm>
                <a:off x="3059832" y="3429000"/>
                <a:ext cx="10801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009CF71-4EF3-40F4-B4A0-E15DE42AF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429000"/>
                <a:ext cx="108012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01E27E-431C-4F13-A688-2056B01958DE}"/>
                  </a:ext>
                </a:extLst>
              </p:cNvPr>
              <p:cNvSpPr txBox="1"/>
              <p:nvPr/>
            </p:nvSpPr>
            <p:spPr>
              <a:xfrm>
                <a:off x="4355976" y="3429000"/>
                <a:ext cx="43308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或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01E27E-431C-4F13-A688-2056B0195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429000"/>
                <a:ext cx="4330824" cy="461665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B9C120-37D1-4E60-AEA1-6F2BC7489C60}"/>
                  </a:ext>
                </a:extLst>
              </p:cNvPr>
              <p:cNvSpPr txBox="1"/>
              <p:nvPr/>
            </p:nvSpPr>
            <p:spPr>
              <a:xfrm>
                <a:off x="4302224" y="4005064"/>
                <a:ext cx="20699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zh-CN" sz="2400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B9C120-37D1-4E60-AEA1-6F2BC748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224" y="4005064"/>
                <a:ext cx="206997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87FF319-CB7A-4E4D-8544-655F95D35FFA}"/>
                  </a:ext>
                </a:extLst>
              </p:cNvPr>
              <p:cNvSpPr txBox="1"/>
              <p:nvPr/>
            </p:nvSpPr>
            <p:spPr>
              <a:xfrm>
                <a:off x="5166320" y="4479503"/>
                <a:ext cx="33661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87FF319-CB7A-4E4D-8544-655F95D35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20" y="4479503"/>
                <a:ext cx="336612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4CA9DC-4B20-40BA-9840-0676C8403E5C}"/>
                  </a:ext>
                </a:extLst>
              </p:cNvPr>
              <p:cNvSpPr txBox="1"/>
              <p:nvPr/>
            </p:nvSpPr>
            <p:spPr>
              <a:xfrm>
                <a:off x="2213992" y="5157192"/>
                <a:ext cx="3078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04CA9DC-4B20-40BA-9840-0676C8403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992" y="5157192"/>
                <a:ext cx="3078088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4A83BB-0B1D-487B-9ED3-8D9C7140AB7A}"/>
                  </a:ext>
                </a:extLst>
              </p:cNvPr>
              <p:cNvSpPr txBox="1"/>
              <p:nvPr/>
            </p:nvSpPr>
            <p:spPr>
              <a:xfrm>
                <a:off x="5454352" y="5157192"/>
                <a:ext cx="3078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4A83BB-0B1D-487B-9ED3-8D9C7140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352" y="5157192"/>
                <a:ext cx="3078088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FCB44F2-C7C5-4ABC-910F-7306B9152EBE}"/>
                  </a:ext>
                </a:extLst>
              </p:cNvPr>
              <p:cNvSpPr txBox="1"/>
              <p:nvPr/>
            </p:nvSpPr>
            <p:spPr>
              <a:xfrm>
                <a:off x="611560" y="5775647"/>
                <a:ext cx="82809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d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zh-CN" alt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r>
                            <a:rPr lang="zh-CN" altLang="en-US" sz="2400" b="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FCB44F2-C7C5-4ABC-910F-7306B9152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775647"/>
                <a:ext cx="8280920" cy="461665"/>
              </a:xfrm>
              <a:prstGeom prst="rect">
                <a:avLst/>
              </a:prstGeom>
              <a:blipFill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0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数学语言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“昔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黄帝，生而神灵，弱而能言，幼而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徇齐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，长而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敦敏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成而登天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。”</a:t>
                </a:r>
                <a:endParaRPr lang="en-US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琴生不等式（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Jensen inequality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）</a:t>
                </a:r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indent="0">
                  <a:buNone/>
                </a:pPr>
                <a:endParaRPr lang="en-US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 algn="just">
                  <a:buNone/>
                </a:pPr>
                <a:r>
                  <a:rPr lang="zh-CN" altLang="zh-CN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对任意凸函数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zh-CN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，有</a:t>
                </a:r>
              </a:p>
              <a:p>
                <a:pPr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zh-CN" sz="24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zh-CN" altLang="en-US" sz="24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4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22</m:t>
                      </m:r>
                      <m:r>
                        <a:rPr lang="zh-CN" altLang="zh-CN" sz="24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0" algn="just">
                  <a:buNone/>
                </a:pPr>
                <a:r>
                  <a:rPr lang="zh-CN" altLang="zh-CN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zh-CN" sz="24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为任意随机变量。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凸函数</a:t>
                </a:r>
                <a:endParaRPr lang="en-US" altLang="zh-CN" dirty="0"/>
              </a:p>
              <a:p>
                <a:pPr indent="0" algn="just">
                  <a:buNone/>
                </a:pP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定义：设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为非空凸集，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为定义在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上的实值函数，即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zh-CN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：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，若对于任意两点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，及实数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zh-CN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0≤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≤1</m:t>
                    </m:r>
                    <m:r>
                      <a:rPr lang="zh-CN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，都有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𝑡𝑓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zh-CN" altLang="en-US" sz="20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23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61950" indent="0" algn="just">
                  <a:buNone/>
                </a:pP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zh-CN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为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</a:t>
                </a: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凸函数</a:t>
                </a: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convex function</a:t>
                </a:r>
                <a:r>
                  <a:rPr lang="zh-CN" altLang="en-US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下凸</a:t>
                </a: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）。</a:t>
                </a:r>
                <a:endParaRPr lang="en-US" altLang="zh-CN" sz="36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凸集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7DA5678-5823-413A-B3CB-EE516E9FD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845924"/>
              </p:ext>
            </p:extLst>
          </p:nvPr>
        </p:nvGraphicFramePr>
        <p:xfrm>
          <a:off x="4349339" y="3602222"/>
          <a:ext cx="3319005" cy="2635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Visio" r:id="rId4" imgW="3140062" imgH="2493403" progId="Visio.Drawing.11">
                  <p:embed/>
                </p:oleObj>
              </mc:Choice>
              <mc:Fallback>
                <p:oleObj name="Visio" r:id="rId4" imgW="3140062" imgH="249340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339" y="3602222"/>
                        <a:ext cx="3319005" cy="26350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075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959EB-0E44-4D4F-BCC9-FB7A728B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D96C59-D55E-4990-929A-2434054A9E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凸集</a:t>
                </a:r>
                <a:endParaRPr lang="en-US" altLang="zh-CN" dirty="0"/>
              </a:p>
              <a:p>
                <a:pPr indent="0" algn="just">
                  <a:buNone/>
                </a:pP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定义：设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zh-CN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为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维欧式空间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中的一个集合，即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，若对于任意两点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，及实数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zh-CN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0≤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≤1</m:t>
                    </m:r>
                    <m:r>
                      <a:rPr lang="zh-CN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，都有</a:t>
                </a:r>
              </a:p>
              <a:p>
                <a:pPr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61950" indent="0" algn="just">
                  <a:buNone/>
                </a:pP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凸集</a:t>
                </a: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convex set</a:t>
                </a: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）。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D96C59-D55E-4990-929A-2434054A9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2426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D3F9DD1-ECD2-442A-B8A3-C5C8F55020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538702"/>
              </p:ext>
            </p:extLst>
          </p:nvPr>
        </p:nvGraphicFramePr>
        <p:xfrm>
          <a:off x="899591" y="3933056"/>
          <a:ext cx="7506921" cy="187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Visio" r:id="rId4" imgW="6665375" imgH="1658805" progId="Visio.Drawing.11">
                  <p:embed/>
                </p:oleObj>
              </mc:Choice>
              <mc:Fallback>
                <p:oleObj name="Visio" r:id="rId4" imgW="6665375" imgH="165880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1" y="3933056"/>
                        <a:ext cx="7506921" cy="1872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325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CA3EA-CFFF-46AB-A330-216487AB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B12CA0-080D-439D-89CE-922BAB9A9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证明琴生不等式</a:t>
                </a:r>
                <a:endParaRPr lang="en-US" altLang="zh-CN" dirty="0"/>
              </a:p>
              <a:p>
                <a:pPr indent="0" algn="just">
                  <a:buNone/>
                </a:pP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：若函数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zh-CN" altLang="zh-CN" sz="20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为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上的凸函数，则对于任意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及实数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（"/>
                        <m:endChr m:val="）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0≤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≤1</m:t>
                        </m:r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=1, 2, …, 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，都有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zh-CN" altLang="en-US" sz="20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24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/>
              </a:p>
              <a:p>
                <a:pPr marL="361950" indent="0">
                  <a:buNone/>
                </a:pP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琴生不等式</a:t>
                </a:r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（离散型随机变量）：设离散型变量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的值域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，其概率函数为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，则对任意凸函数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zh-CN" sz="20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B12CA0-080D-439D-89CE-922BAB9A9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4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8D680-539E-4C34-96F2-A1BA4A5C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随机变量与数学语言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09D83F-ABF8-434F-90B8-C219B92818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琴生不等式（</a:t>
                </a: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Jensen inequality</a:t>
                </a:r>
                <a:r>
                  <a:rPr kumimoji="0" lang="zh-C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）</a:t>
                </a:r>
                <a:endPara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凸函数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凹函数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CN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𝑙𝑛</m:t>
                      </m:r>
                      <m:d>
                        <m:dPr>
                          <m:ctrlPr>
                            <a:rPr lang="zh-CN" altLang="zh-CN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kern="100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E09D83F-ABF8-434F-90B8-C219B9281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AE8E920-FB59-46EA-B23E-7C1BD25F7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536599"/>
              </p:ext>
            </p:extLst>
          </p:nvPr>
        </p:nvGraphicFramePr>
        <p:xfrm>
          <a:off x="4499992" y="2348880"/>
          <a:ext cx="4248472" cy="37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Visio" r:id="rId4" imgW="4324842" imgH="3820945" progId="Visio.Drawing.11">
                  <p:embed/>
                </p:oleObj>
              </mc:Choice>
              <mc:Fallback>
                <p:oleObj name="Visio" r:id="rId4" imgW="4324842" imgH="382094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348880"/>
                        <a:ext cx="4248472" cy="3742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68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C0187-94A9-4350-A846-E5B0AC2E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37530F-C23F-4314-9634-1BE5A2C56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数学形式未知的模型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数据可视化建模</a:t>
            </a:r>
            <a:endParaRPr lang="en-US" altLang="zh-CN" dirty="0"/>
          </a:p>
          <a:p>
            <a:r>
              <a:rPr lang="zh-CN" altLang="en-US" dirty="0"/>
              <a:t>数学建模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1BE51C-4E11-4322-BC4F-8FD08AF596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204864"/>
            <a:ext cx="4690864" cy="35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0C5F5-2947-494D-BAE2-BBFE6862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机器学习导论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7CA853-D9DE-4C8A-84EF-CF1425A88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人类的</a:t>
            </a:r>
            <a:r>
              <a:rPr lang="zh-CN" altLang="en-US" dirty="0">
                <a:solidFill>
                  <a:srgbClr val="FF0000"/>
                </a:solidFill>
              </a:rPr>
              <a:t>学习</a:t>
            </a:r>
            <a:r>
              <a:rPr lang="zh-CN" altLang="en-US" dirty="0"/>
              <a:t>：发现</a:t>
            </a:r>
            <a:r>
              <a:rPr lang="zh-CN" altLang="en-US" dirty="0">
                <a:solidFill>
                  <a:srgbClr val="FF0000"/>
                </a:solidFill>
              </a:rPr>
              <a:t>知识</a:t>
            </a:r>
            <a:r>
              <a:rPr lang="zh-CN" altLang="en-US" dirty="0"/>
              <a:t>、运用知识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机器学习</a:t>
            </a:r>
            <a:r>
              <a:rPr lang="zh-CN" altLang="en-US" dirty="0"/>
              <a:t>（</a:t>
            </a:r>
            <a:r>
              <a:rPr lang="en-US" altLang="zh-CN" dirty="0"/>
              <a:t>Machine Learning</a:t>
            </a:r>
            <a:r>
              <a:rPr lang="zh-CN" altLang="en-US" dirty="0"/>
              <a:t>，缩写</a:t>
            </a:r>
            <a:r>
              <a:rPr lang="en-US" altLang="zh-CN" dirty="0"/>
              <a:t>ML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建立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zh-CN" altLang="en-US" dirty="0"/>
              <a:t>、应用模型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如果一个系统能够通过执行某个过程改进其性能，这就是学习。（</a:t>
            </a:r>
            <a:r>
              <a:rPr lang="en-US" altLang="zh-CN" dirty="0"/>
              <a:t>H.A. Simon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针对特定的</a:t>
            </a:r>
            <a:r>
              <a:rPr lang="zh-CN" altLang="en-US" dirty="0">
                <a:solidFill>
                  <a:srgbClr val="00B050"/>
                </a:solidFill>
              </a:rPr>
              <a:t>任务</a:t>
            </a:r>
            <a:r>
              <a:rPr lang="en-US" altLang="zh-CN" dirty="0"/>
              <a:t>T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B050"/>
                </a:solidFill>
              </a:rPr>
              <a:t>性能度量</a:t>
            </a:r>
            <a:r>
              <a:rPr lang="en-US" altLang="zh-CN" dirty="0"/>
              <a:t>P</a:t>
            </a:r>
            <a:r>
              <a:rPr lang="zh-CN" altLang="en-US" dirty="0"/>
              <a:t>，如果系统能够借助</a:t>
            </a:r>
            <a:r>
              <a:rPr lang="zh-CN" altLang="en-US" dirty="0">
                <a:solidFill>
                  <a:srgbClr val="00B050"/>
                </a:solidFill>
              </a:rPr>
              <a:t>历史经验</a:t>
            </a:r>
            <a:r>
              <a:rPr lang="en-US" altLang="zh-CN" dirty="0"/>
              <a:t>E</a:t>
            </a:r>
            <a:r>
              <a:rPr lang="zh-CN" altLang="en-US" dirty="0"/>
              <a:t>提升性能，那么就可以说该系统具有从历史经验</a:t>
            </a:r>
            <a:r>
              <a:rPr lang="en-US" altLang="zh-CN" dirty="0"/>
              <a:t>E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rgbClr val="00B050"/>
                </a:solidFill>
              </a:rPr>
              <a:t>学习</a:t>
            </a:r>
            <a:r>
              <a:rPr lang="zh-CN" altLang="en-US" dirty="0"/>
              <a:t>的能力。（</a:t>
            </a:r>
            <a:r>
              <a:rPr lang="en-US" altLang="zh-CN" dirty="0"/>
              <a:t>T.M. Mitchell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给定</a:t>
            </a:r>
            <a:r>
              <a:rPr lang="zh-CN" altLang="en-US" dirty="0">
                <a:solidFill>
                  <a:srgbClr val="00B050"/>
                </a:solidFill>
              </a:rPr>
              <a:t>任务</a:t>
            </a:r>
            <a:r>
              <a:rPr lang="en-US" altLang="zh-CN" dirty="0"/>
              <a:t>T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损失函数</a:t>
            </a:r>
            <a:r>
              <a:rPr lang="en-US" altLang="zh-CN" dirty="0"/>
              <a:t>L</a:t>
            </a:r>
            <a:r>
              <a:rPr lang="zh-CN" altLang="en-US" dirty="0"/>
              <a:t>（即性能度量</a:t>
            </a:r>
            <a:r>
              <a:rPr lang="en-US" altLang="zh-CN" dirty="0"/>
              <a:t>P</a:t>
            </a:r>
            <a:r>
              <a:rPr lang="zh-CN" altLang="en-US" dirty="0"/>
              <a:t>，或称作学习策略</a:t>
            </a:r>
            <a:r>
              <a:rPr lang="en-US" altLang="zh-CN" dirty="0"/>
              <a:t>R</a:t>
            </a:r>
            <a:r>
              <a:rPr lang="zh-CN" altLang="en-US" dirty="0"/>
              <a:t>），如何借助</a:t>
            </a:r>
            <a:r>
              <a:rPr lang="zh-CN" altLang="en-US" dirty="0">
                <a:solidFill>
                  <a:srgbClr val="FF0000"/>
                </a:solidFill>
              </a:rPr>
              <a:t>样本数据集</a:t>
            </a:r>
            <a:r>
              <a:rPr lang="en-US" altLang="zh-CN" dirty="0"/>
              <a:t>D</a:t>
            </a:r>
            <a:r>
              <a:rPr lang="zh-CN" altLang="en-US" dirty="0"/>
              <a:t>（历史数据）和</a:t>
            </a:r>
            <a:r>
              <a:rPr lang="zh-CN" altLang="en-US" dirty="0">
                <a:solidFill>
                  <a:srgbClr val="FF0000"/>
                </a:solidFill>
              </a:rPr>
              <a:t>学习算法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B050"/>
                </a:solidFill>
              </a:rPr>
              <a:t>训练</a:t>
            </a:r>
            <a:r>
              <a:rPr lang="zh-CN" altLang="en-US" dirty="0"/>
              <a:t>出</a:t>
            </a:r>
            <a:r>
              <a:rPr lang="zh-CN" altLang="en-US" dirty="0">
                <a:solidFill>
                  <a:srgbClr val="FF0000"/>
                </a:solidFill>
              </a:rPr>
              <a:t>最优</a:t>
            </a:r>
            <a:r>
              <a:rPr lang="zh-CN" altLang="en-US" dirty="0"/>
              <a:t>（损失最小）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zh-CN" altLang="en-US" dirty="0"/>
              <a:t>（用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  <a:r>
              <a:rPr lang="en-US" altLang="zh-CN" dirty="0"/>
              <a:t>f</a:t>
            </a:r>
            <a:r>
              <a:rPr lang="zh-CN" altLang="en-US" dirty="0"/>
              <a:t>表示），然后使用模型对</a:t>
            </a:r>
            <a:r>
              <a:rPr lang="zh-CN" altLang="en-US" dirty="0">
                <a:solidFill>
                  <a:srgbClr val="FF0000"/>
                </a:solidFill>
              </a:rPr>
              <a:t>新样本</a:t>
            </a:r>
            <a:r>
              <a:rPr lang="zh-CN" altLang="en-US" dirty="0"/>
              <a:t>进行</a:t>
            </a:r>
            <a:r>
              <a:rPr lang="zh-CN" altLang="en-US" dirty="0">
                <a:solidFill>
                  <a:srgbClr val="00B050"/>
                </a:solidFill>
              </a:rPr>
              <a:t>预测</a:t>
            </a:r>
          </a:p>
        </p:txBody>
      </p:sp>
    </p:spTree>
    <p:extLst>
      <p:ext uri="{BB962C8B-B14F-4D97-AF65-F5344CB8AC3E}">
        <p14:creationId xmlns:p14="http://schemas.microsoft.com/office/powerpoint/2010/main" val="100210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C0187-94A9-4350-A846-E5B0AC2E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37530F-C23F-4314-9634-1BE5A2C56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数学建模</a:t>
            </a:r>
          </a:p>
          <a:p>
            <a:pPr lvl="1"/>
            <a:r>
              <a:rPr lang="zh-CN" altLang="en-US" dirty="0"/>
              <a:t>新型冠状病毒</a:t>
            </a:r>
            <a:r>
              <a:rPr lang="en-US" altLang="zh-CN" dirty="0"/>
              <a:t>COVID-19</a:t>
            </a:r>
            <a:r>
              <a:rPr lang="zh-CN" altLang="en-US" dirty="0"/>
              <a:t>（</a:t>
            </a:r>
            <a:r>
              <a:rPr lang="en-US" altLang="zh-CN" dirty="0"/>
              <a:t>Corona Virus Disease 2019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0B1E44-638A-43F3-AF9D-8AE6DD3468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67" y="2780928"/>
            <a:ext cx="4435386" cy="32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545C7-CC61-4F86-9BFA-E7C5C299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12F0D2-9988-4663-A854-0D5EED316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数学建模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新型冠状病毒</a:t>
                </a:r>
                <a:r>
                  <a:rPr lang="en-US" altLang="zh-CN" dirty="0"/>
                  <a:t>COVID-19</a:t>
                </a:r>
              </a:p>
              <a:p>
                <a:pPr lvl="1"/>
                <a:r>
                  <a:rPr lang="zh-CN" altLang="en-US" dirty="0"/>
                  <a:t>武汉市的总人口为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（已知常数）</a:t>
                </a:r>
                <a:endParaRPr lang="en-US" altLang="zh-CN" dirty="0"/>
              </a:p>
              <a:p>
                <a:pPr lvl="1"/>
                <a:r>
                  <a:rPr lang="zh-CN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易感（</a:t>
                </a:r>
                <a:r>
                  <a:rPr lang="en-US" altLang="zh-CN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usceptible</a:t>
                </a:r>
                <a:r>
                  <a:rPr lang="zh-CN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）人群：记作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zh-CN" altLang="zh-CN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或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感染（</a:t>
                </a:r>
                <a:r>
                  <a:rPr lang="en-US" altLang="zh-CN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nfectious</a:t>
                </a:r>
                <a:r>
                  <a:rPr lang="zh-CN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）人群：记作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zh-CN" altLang="zh-CN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或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12F0D2-9988-4663-A854-0D5EED316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CF4D8F3-7357-4377-A1AB-9A080503F9CD}"/>
                  </a:ext>
                </a:extLst>
              </p:cNvPr>
              <p:cNvSpPr txBox="1"/>
              <p:nvPr/>
            </p:nvSpPr>
            <p:spPr>
              <a:xfrm>
                <a:off x="899592" y="3863181"/>
                <a:ext cx="3960440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1−30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CF4D8F3-7357-4377-A1AB-9A080503F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863181"/>
                <a:ext cx="3960440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15FE7D-259C-479D-ACA0-AC0F841D8EA6}"/>
                  </a:ext>
                </a:extLst>
              </p:cNvPr>
              <p:cNvSpPr txBox="1"/>
              <p:nvPr/>
            </p:nvSpPr>
            <p:spPr>
              <a:xfrm>
                <a:off x="971600" y="4653136"/>
                <a:ext cx="24482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515FE7D-259C-479D-ACA0-AC0F841D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653136"/>
                <a:ext cx="24482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D13B291-087E-4E9F-8500-71212AD5D9C2}"/>
                  </a:ext>
                </a:extLst>
              </p:cNvPr>
              <p:cNvSpPr txBox="1"/>
              <p:nvPr/>
            </p:nvSpPr>
            <p:spPr>
              <a:xfrm>
                <a:off x="4636748" y="4149080"/>
                <a:ext cx="3366120" cy="67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D13B291-087E-4E9F-8500-71212AD5D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48" y="4149080"/>
                <a:ext cx="3366120" cy="676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5583A88-F078-4915-979D-6EE071DE7CD0}"/>
                  </a:ext>
                </a:extLst>
              </p:cNvPr>
              <p:cNvSpPr txBox="1"/>
              <p:nvPr/>
            </p:nvSpPr>
            <p:spPr>
              <a:xfrm>
                <a:off x="1393304" y="5157192"/>
                <a:ext cx="5626968" cy="7234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27+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e>
                          </m:d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5583A88-F078-4915-979D-6EE071DE7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304" y="5157192"/>
                <a:ext cx="5626968" cy="7234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8B0F54-AB7E-4646-B18C-3C50A1DABFA2}"/>
                  </a:ext>
                </a:extLst>
              </p:cNvPr>
              <p:cNvSpPr txBox="1"/>
              <p:nvPr/>
            </p:nvSpPr>
            <p:spPr>
              <a:xfrm>
                <a:off x="3456384" y="5884156"/>
                <a:ext cx="4572000" cy="8710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</m:acc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18B0F54-AB7E-4646-B18C-3C50A1DAB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384" y="5884156"/>
                <a:ext cx="4572000" cy="871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53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545C7-CC61-4F86-9BFA-E7C5C299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12F0D2-9988-4663-A854-0D5EED3168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数学建模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新型冠状病毒</a:t>
                </a:r>
                <a:r>
                  <a:rPr lang="en-US" altLang="zh-CN" dirty="0"/>
                  <a:t>COVID-19</a:t>
                </a:r>
              </a:p>
              <a:p>
                <a:pPr lvl="1"/>
                <a:r>
                  <a:rPr lang="zh-CN" altLang="en-US" dirty="0"/>
                  <a:t>武汉市的总人口为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（已知常数）</a:t>
                </a:r>
                <a:endParaRPr lang="en-US" altLang="zh-CN" dirty="0"/>
              </a:p>
              <a:p>
                <a:pPr lvl="1"/>
                <a:r>
                  <a:rPr lang="zh-CN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易感（</a:t>
                </a:r>
                <a:r>
                  <a:rPr lang="en-US" altLang="zh-CN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usceptible</a:t>
                </a:r>
                <a:r>
                  <a:rPr lang="zh-CN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）人群：记作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zh-CN" altLang="zh-CN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或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感染（</a:t>
                </a:r>
                <a:r>
                  <a:rPr lang="en-US" altLang="zh-CN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nfectious</a:t>
                </a:r>
                <a:r>
                  <a:rPr lang="zh-CN" altLang="zh-CN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）人群：记作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zh-CN" altLang="zh-CN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或</m:t>
                    </m:r>
                    <m:r>
                      <a:rPr lang="en-US" altLang="zh-CN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康复（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R</a:t>
                </a:r>
                <a:r>
                  <a:rPr lang="en-US" altLang="zh-CN" dirty="0"/>
                  <a:t>ecovered</a:t>
                </a:r>
                <a:r>
                  <a:rPr lang="zh-CN" altLang="zh-CN" dirty="0"/>
                  <a:t>）人群，记作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312F0D2-9988-4663-A854-0D5EED316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FF6A21-185E-4BD7-A283-38D9581A62B8}"/>
                  </a:ext>
                </a:extLst>
              </p:cNvPr>
              <p:cNvSpPr txBox="1"/>
              <p:nvPr/>
            </p:nvSpPr>
            <p:spPr>
              <a:xfrm>
                <a:off x="1656184" y="4295816"/>
                <a:ext cx="4572000" cy="19866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𝑑𝑆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𝑑𝐼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𝑑𝑅</m:t>
                                    </m:r>
                                  </m:num>
                                  <m:den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1−31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FF6A21-185E-4BD7-A283-38D9581A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184" y="4295816"/>
                <a:ext cx="4572000" cy="1986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8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566EF-4F66-47E9-89BC-6036152C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921C9-268A-4486-86B0-68B73127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ED3BA21-E993-4278-80F7-86642B043936}"/>
                  </a:ext>
                </a:extLst>
              </p:cNvPr>
              <p:cNvSpPr txBox="1"/>
              <p:nvPr/>
            </p:nvSpPr>
            <p:spPr>
              <a:xfrm>
                <a:off x="1133872" y="2204864"/>
                <a:ext cx="32221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ED3BA21-E993-4278-80F7-86642B043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72" y="2204864"/>
                <a:ext cx="3222104" cy="400110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4C6239-06FD-47F9-8272-98355851B21A}"/>
                  </a:ext>
                </a:extLst>
              </p:cNvPr>
              <p:cNvSpPr txBox="1"/>
              <p:nvPr/>
            </p:nvSpPr>
            <p:spPr>
              <a:xfrm>
                <a:off x="1187624" y="2708920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4C6239-06FD-47F9-8272-98355851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708920"/>
                <a:ext cx="4572000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75B8B2-C068-4E16-8AB5-22DC51093EBB}"/>
                  </a:ext>
                </a:extLst>
              </p:cNvPr>
              <p:cNvSpPr txBox="1"/>
              <p:nvPr/>
            </p:nvSpPr>
            <p:spPr>
              <a:xfrm>
                <a:off x="1187624" y="3255367"/>
                <a:ext cx="574238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675B8B2-C068-4E16-8AB5-22DC51093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255367"/>
                <a:ext cx="5742384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461012E-31FE-4B1B-9180-A19532CC4074}"/>
                  </a:ext>
                </a:extLst>
              </p:cNvPr>
              <p:cNvSpPr txBox="1"/>
              <p:nvPr/>
            </p:nvSpPr>
            <p:spPr>
              <a:xfrm>
                <a:off x="1277888" y="4466236"/>
                <a:ext cx="2213992" cy="906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461012E-31FE-4B1B-9180-A19532CC4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88" y="4466236"/>
                <a:ext cx="2213992" cy="906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5A8B5EE-BAC2-455D-9262-1D4970D8E233}"/>
                  </a:ext>
                </a:extLst>
              </p:cNvPr>
              <p:cNvSpPr txBox="1"/>
              <p:nvPr/>
            </p:nvSpPr>
            <p:spPr>
              <a:xfrm>
                <a:off x="2744924" y="4727846"/>
                <a:ext cx="25922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5A8B5EE-BAC2-455D-9262-1D4970D8E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924" y="4727846"/>
                <a:ext cx="2592288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A222D2-0D00-498F-BCBE-6B34665F3571}"/>
                  </a:ext>
                </a:extLst>
              </p:cNvPr>
              <p:cNvSpPr txBox="1"/>
              <p:nvPr/>
            </p:nvSpPr>
            <p:spPr>
              <a:xfrm>
                <a:off x="5291481" y="4749506"/>
                <a:ext cx="28803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A222D2-0D00-498F-BCBE-6B34665F3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481" y="4749506"/>
                <a:ext cx="288032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FAC3D64-028C-404D-8820-75CCFD254413}"/>
                  </a:ext>
                </a:extLst>
              </p:cNvPr>
              <p:cNvSpPr txBox="1"/>
              <p:nvPr/>
            </p:nvSpPr>
            <p:spPr>
              <a:xfrm>
                <a:off x="1499084" y="5301208"/>
                <a:ext cx="6313276" cy="906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FAC3D64-028C-404D-8820-75CCFD254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84" y="5301208"/>
                <a:ext cx="6313276" cy="9069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132C11E-54EC-4E1E-8814-14335FDD8D1E}"/>
                  </a:ext>
                </a:extLst>
              </p:cNvPr>
              <p:cNvSpPr txBox="1"/>
              <p:nvPr/>
            </p:nvSpPr>
            <p:spPr>
              <a:xfrm>
                <a:off x="792088" y="3789040"/>
                <a:ext cx="3635896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)= 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1−35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132C11E-54EC-4E1E-8814-14335FDD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8" y="3789040"/>
                <a:ext cx="3635896" cy="400110"/>
              </a:xfrm>
              <a:prstGeom prst="rect">
                <a:avLst/>
              </a:prstGeom>
              <a:blipFill>
                <a:blip r:embed="rId9"/>
                <a:stretch>
                  <a:fillRect b="-134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2A9089B-5BE0-4408-83D3-228D70393966}"/>
                  </a:ext>
                </a:extLst>
              </p:cNvPr>
              <p:cNvSpPr txBox="1"/>
              <p:nvPr/>
            </p:nvSpPr>
            <p:spPr>
              <a:xfrm>
                <a:off x="5580112" y="3789040"/>
                <a:ext cx="3096344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)= 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1−36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2A9089B-5BE0-4408-83D3-228D7039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789040"/>
                <a:ext cx="3096344" cy="400110"/>
              </a:xfrm>
              <a:prstGeom prst="rect">
                <a:avLst/>
              </a:prstGeom>
              <a:blipFill>
                <a:blip r:embed="rId10"/>
                <a:stretch>
                  <a:fillRect b="-134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85871B0-9840-4A22-8893-1B131D5C2FE7}"/>
                  </a:ext>
                </a:extLst>
              </p:cNvPr>
              <p:cNvSpPr txBox="1"/>
              <p:nvPr/>
            </p:nvSpPr>
            <p:spPr>
              <a:xfrm>
                <a:off x="5076056" y="4221088"/>
                <a:ext cx="18722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85871B0-9840-4A22-8893-1B131D5C2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221088"/>
                <a:ext cx="187220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45DE52-270F-4C9F-87ED-8BFC37FE6828}"/>
                  </a:ext>
                </a:extLst>
              </p:cNvPr>
              <p:cNvSpPr txBox="1"/>
              <p:nvPr/>
            </p:nvSpPr>
            <p:spPr>
              <a:xfrm>
                <a:off x="6678488" y="4242748"/>
                <a:ext cx="221399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945DE52-270F-4C9F-87ED-8BFC37FE6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488" y="4242748"/>
                <a:ext cx="221399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86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 animBg="1"/>
      <p:bldP spid="21" grpId="0" animBg="1"/>
      <p:bldP spid="14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566EF-4F66-47E9-89BC-6036152C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921C9-268A-4486-86B0-68B73127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用矩阵描述问题及算法过程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70036BB-DE92-4BA4-B032-552604D00029}"/>
                  </a:ext>
                </a:extLst>
              </p:cNvPr>
              <p:cNvSpPr txBox="1"/>
              <p:nvPr/>
            </p:nvSpPr>
            <p:spPr>
              <a:xfrm>
                <a:off x="899592" y="2564904"/>
                <a:ext cx="3096344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)= 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1−36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70036BB-DE92-4BA4-B032-552604D00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564904"/>
                <a:ext cx="3096344" cy="400110"/>
              </a:xfrm>
              <a:prstGeom prst="rect">
                <a:avLst/>
              </a:prstGeom>
              <a:blipFill>
                <a:blip r:embed="rId2"/>
                <a:stretch>
                  <a:fillRect b="-134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813DFC-2F02-467E-B56A-12A6B1218F39}"/>
                  </a:ext>
                </a:extLst>
              </p:cNvPr>
              <p:cNvSpPr txBox="1"/>
              <p:nvPr/>
            </p:nvSpPr>
            <p:spPr>
              <a:xfrm>
                <a:off x="878904" y="3068960"/>
                <a:ext cx="8085584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𝑖𝑑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1−37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813DFC-2F02-467E-B56A-12A6B121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4" y="3068960"/>
                <a:ext cx="8085584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5D04A1-B29C-44F8-9FCD-D8BE2E930FC0}"/>
                  </a:ext>
                </a:extLst>
              </p:cNvPr>
              <p:cNvSpPr txBox="1"/>
              <p:nvPr/>
            </p:nvSpPr>
            <p:spPr>
              <a:xfrm>
                <a:off x="611560" y="4109010"/>
                <a:ext cx="30603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5D04A1-B29C-44F8-9FCD-D8BE2E930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09010"/>
                <a:ext cx="306034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14B0F3-5054-40CB-A387-4D020FD9116D}"/>
                  </a:ext>
                </a:extLst>
              </p:cNvPr>
              <p:cNvSpPr txBox="1"/>
              <p:nvPr/>
            </p:nvSpPr>
            <p:spPr>
              <a:xfrm>
                <a:off x="683568" y="5085184"/>
                <a:ext cx="71287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14B0F3-5054-40CB-A387-4D020FD9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085184"/>
                <a:ext cx="7128792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B3B0DB7-FB22-4CB2-80AA-D0D019DD460A}"/>
                  </a:ext>
                </a:extLst>
              </p:cNvPr>
              <p:cNvSpPr txBox="1"/>
              <p:nvPr/>
            </p:nvSpPr>
            <p:spPr>
              <a:xfrm>
                <a:off x="4067944" y="3861048"/>
                <a:ext cx="4572000" cy="9326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1−37</m:t>
                      </m:r>
                      <m:r>
                        <m:rPr>
                          <m:sty m:val="p"/>
                        </m:rPr>
                        <a:rPr lang="zh-CN" altLang="en-US" sz="2000" b="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B3B0DB7-FB22-4CB2-80AA-D0D019DD4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3861048"/>
                <a:ext cx="4572000" cy="932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AFA5334-13D7-4618-A699-1AE8A18CC9FD}"/>
                  </a:ext>
                </a:extLst>
              </p:cNvPr>
              <p:cNvSpPr txBox="1"/>
              <p:nvPr/>
            </p:nvSpPr>
            <p:spPr>
              <a:xfrm>
                <a:off x="1043608" y="5589240"/>
                <a:ext cx="6408712" cy="1126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AFA5334-13D7-4618-A699-1AE8A18CC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589240"/>
                <a:ext cx="6408712" cy="1126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185F4C-81D2-4414-9F2D-A025CBFCCB24}"/>
                  </a:ext>
                </a:extLst>
              </p:cNvPr>
              <p:cNvSpPr txBox="1"/>
              <p:nvPr/>
            </p:nvSpPr>
            <p:spPr>
              <a:xfrm>
                <a:off x="4950296" y="2564904"/>
                <a:ext cx="39421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185F4C-81D2-4414-9F2D-A025CBFCC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96" y="2564904"/>
                <a:ext cx="394218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24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566EF-4F66-47E9-89BC-6036152C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921C9-268A-4486-86B0-68B73127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用矩阵描述问题及算法过程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70036BB-DE92-4BA4-B032-552604D00029}"/>
                  </a:ext>
                </a:extLst>
              </p:cNvPr>
              <p:cNvSpPr txBox="1"/>
              <p:nvPr/>
            </p:nvSpPr>
            <p:spPr>
              <a:xfrm>
                <a:off x="899592" y="2564904"/>
                <a:ext cx="3096344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)= 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1−36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70036BB-DE92-4BA4-B032-552604D00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564904"/>
                <a:ext cx="3096344" cy="400110"/>
              </a:xfrm>
              <a:prstGeom prst="rect">
                <a:avLst/>
              </a:prstGeom>
              <a:blipFill>
                <a:blip r:embed="rId2"/>
                <a:stretch>
                  <a:fillRect b="-134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813DFC-2F02-467E-B56A-12A6B1218F39}"/>
                  </a:ext>
                </a:extLst>
              </p:cNvPr>
              <p:cNvSpPr txBox="1"/>
              <p:nvPr/>
            </p:nvSpPr>
            <p:spPr>
              <a:xfrm>
                <a:off x="878904" y="3068960"/>
                <a:ext cx="8085584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zh-CN" altLang="en-US" sz="16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6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1600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 b="0" i="1">
                                          <a:latin typeface="Cambria Math" panose="02040503050406030204" pitchFamily="18" charset="0"/>
                                        </a:rPr>
                                        <m:t>𝑖𝑑</m:t>
                                      </m:r>
                                    </m:sub>
                                  </m:sSub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600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1600" b="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16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1−37</m:t>
                      </m:r>
                      <m:r>
                        <a:rPr lang="zh-CN" altLang="en-US" sz="16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813DFC-2F02-467E-B56A-12A6B121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4" y="3068960"/>
                <a:ext cx="8085584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5D04A1-B29C-44F8-9FCD-D8BE2E930FC0}"/>
                  </a:ext>
                </a:extLst>
              </p:cNvPr>
              <p:cNvSpPr txBox="1"/>
              <p:nvPr/>
            </p:nvSpPr>
            <p:spPr>
              <a:xfrm>
                <a:off x="611560" y="4109010"/>
                <a:ext cx="30603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E5D04A1-B29C-44F8-9FCD-D8BE2E930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09010"/>
                <a:ext cx="306034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14B0F3-5054-40CB-A387-4D020FD9116D}"/>
                  </a:ext>
                </a:extLst>
              </p:cNvPr>
              <p:cNvSpPr txBox="1"/>
              <p:nvPr/>
            </p:nvSpPr>
            <p:spPr>
              <a:xfrm>
                <a:off x="683568" y="5085184"/>
                <a:ext cx="71287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14B0F3-5054-40CB-A387-4D020FD9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085184"/>
                <a:ext cx="7128792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185F4C-81D2-4414-9F2D-A025CBFCCB24}"/>
                  </a:ext>
                </a:extLst>
              </p:cNvPr>
              <p:cNvSpPr txBox="1"/>
              <p:nvPr/>
            </p:nvSpPr>
            <p:spPr>
              <a:xfrm>
                <a:off x="4950296" y="2564904"/>
                <a:ext cx="39421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185F4C-81D2-4414-9F2D-A025CBFCC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96" y="2564904"/>
                <a:ext cx="394218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438FB6-5AA8-440E-8754-D61C82CDFF30}"/>
                  </a:ext>
                </a:extLst>
              </p:cNvPr>
              <p:cNvSpPr txBox="1"/>
              <p:nvPr/>
            </p:nvSpPr>
            <p:spPr>
              <a:xfrm>
                <a:off x="1043608" y="5530711"/>
                <a:ext cx="6480720" cy="7078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𝒆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20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𝝎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𝒆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2000" b="1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20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（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zh-CN" altLang="en-US" sz="20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37</m:t>
                      </m:r>
                      <m:r>
                        <m:rPr>
                          <m:sty m:val="p"/>
                        </m:rP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zh-CN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8438FB6-5AA8-440E-8754-D61C82CD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530711"/>
                <a:ext cx="6480720" cy="707886"/>
              </a:xfrm>
              <a:prstGeom prst="rect">
                <a:avLst/>
              </a:prstGeom>
              <a:blipFill>
                <a:blip r:embed="rId7"/>
                <a:stretch>
                  <a:fillRect b="-339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9501A1-18B9-40F9-8C22-28E9FBAF0046}"/>
                  </a:ext>
                </a:extLst>
              </p:cNvPr>
              <p:cNvSpPr txBox="1"/>
              <p:nvPr/>
            </p:nvSpPr>
            <p:spPr>
              <a:xfrm>
                <a:off x="4067944" y="4008540"/>
                <a:ext cx="4572000" cy="9326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1−37</m:t>
                      </m:r>
                      <m:r>
                        <m:rPr>
                          <m:sty m:val="p"/>
                        </m:rPr>
                        <a:rPr lang="zh-CN" altLang="en-US" sz="2000" b="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9501A1-18B9-40F9-8C22-28E9FBAF0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4008540"/>
                <a:ext cx="4572000" cy="9326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A90E9A6-F3ED-4D44-A0BC-21EEF2E2EB3B}"/>
                  </a:ext>
                </a:extLst>
              </p:cNvPr>
              <p:cNvSpPr txBox="1"/>
              <p:nvPr/>
            </p:nvSpPr>
            <p:spPr>
              <a:xfrm>
                <a:off x="4572000" y="3789040"/>
                <a:ext cx="4104456" cy="13306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1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1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zh-CN" sz="14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sz="1400" b="1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𝝎</m:t>
                      </m:r>
                      <m:r>
                        <a:rPr lang="en-US" altLang="zh-CN" sz="1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1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zh-CN" sz="1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CN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4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4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sz="1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zh-CN" sz="1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1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CN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𝑚𝑑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A90E9A6-F3ED-4D44-A0BC-21EEF2E2E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789040"/>
                <a:ext cx="4104456" cy="13306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9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566EF-4F66-47E9-89BC-6036152C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921C9-268A-4486-86B0-68B73127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用矩阵描述问题及算法过程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A1C3F4-E00F-4634-87D6-3B6AC55EA8B9}"/>
                  </a:ext>
                </a:extLst>
              </p:cNvPr>
              <p:cNvSpPr txBox="1"/>
              <p:nvPr/>
            </p:nvSpPr>
            <p:spPr>
              <a:xfrm>
                <a:off x="539552" y="2348880"/>
                <a:ext cx="7920880" cy="555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</m:func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1−38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A1C3F4-E00F-4634-87D6-3B6AC55EA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48880"/>
                <a:ext cx="7920880" cy="5551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32B58F-6118-4DF9-BC2A-26DEC700FF5F}"/>
                  </a:ext>
                </a:extLst>
              </p:cNvPr>
              <p:cNvSpPr txBox="1"/>
              <p:nvPr/>
            </p:nvSpPr>
            <p:spPr>
              <a:xfrm>
                <a:off x="611560" y="3117173"/>
                <a:ext cx="4572000" cy="689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1−39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32B58F-6118-4DF9-BC2A-26DEC700F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17173"/>
                <a:ext cx="4572000" cy="689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EFAC72-FE1F-4D13-BD60-8F7A6FF57850}"/>
                  </a:ext>
                </a:extLst>
              </p:cNvPr>
              <p:cNvSpPr txBox="1"/>
              <p:nvPr/>
            </p:nvSpPr>
            <p:spPr>
              <a:xfrm>
                <a:off x="611560" y="4077072"/>
                <a:ext cx="26642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=0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5EFAC72-FE1F-4D13-BD60-8F7A6FF57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077072"/>
                <a:ext cx="2664296" cy="400110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5B9757D-1C53-4BBE-A561-CB96D34E3507}"/>
                  </a:ext>
                </a:extLst>
              </p:cNvPr>
              <p:cNvSpPr txBox="1"/>
              <p:nvPr/>
            </p:nvSpPr>
            <p:spPr>
              <a:xfrm>
                <a:off x="3366120" y="4077072"/>
                <a:ext cx="28620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5B9757D-1C53-4BBE-A561-CB96D34E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20" y="4077072"/>
                <a:ext cx="2862064" cy="400110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283FE1-7AEB-44D7-B22D-B5A8C4715C69}"/>
                  </a:ext>
                </a:extLst>
              </p:cNvPr>
              <p:cNvSpPr txBox="1"/>
              <p:nvPr/>
            </p:nvSpPr>
            <p:spPr>
              <a:xfrm>
                <a:off x="936104" y="4695527"/>
                <a:ext cx="464400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zh-CN" altLang="en-US" sz="24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1−40</m:t>
                      </m:r>
                      <m:r>
                        <a:rPr lang="zh-CN" altLang="en-US" sz="2400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283FE1-7AEB-44D7-B22D-B5A8C471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04" y="4695527"/>
                <a:ext cx="4644008" cy="461665"/>
              </a:xfrm>
              <a:prstGeom prst="rect">
                <a:avLst/>
              </a:prstGeom>
              <a:blipFill>
                <a:blip r:embed="rId6"/>
                <a:stretch>
                  <a:fillRect b="-89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31674EC0-C3F4-45DC-BB27-6AB9FA171C0C}"/>
              </a:ext>
            </a:extLst>
          </p:cNvPr>
          <p:cNvSpPr txBox="1"/>
          <p:nvPr/>
        </p:nvSpPr>
        <p:spPr>
          <a:xfrm>
            <a:off x="4128720" y="5436513"/>
            <a:ext cx="4331712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对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</a:t>
            </a:r>
            <a:r>
              <a:rPr lang="zh-CN" altLang="en-US" sz="3200" dirty="0"/>
              <a:t>或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矩阵</a:t>
            </a:r>
            <a:r>
              <a:rPr lang="zh-CN" altLang="en-US" sz="3200" dirty="0"/>
              <a:t>求导？</a:t>
            </a:r>
          </a:p>
        </p:txBody>
      </p:sp>
    </p:spTree>
    <p:extLst>
      <p:ext uri="{BB962C8B-B14F-4D97-AF65-F5344CB8AC3E}">
        <p14:creationId xmlns:p14="http://schemas.microsoft.com/office/powerpoint/2010/main" val="29219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64545-78E9-4E3F-B444-40E60452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78E61-0C3A-4C85-8F43-600B62AA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对向量或矩阵求导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BDF128-999A-403A-ADC4-62E222DC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21" y="2276872"/>
            <a:ext cx="709007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3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64545-78E9-4E3F-B444-40E60452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78E61-0C3A-4C85-8F43-600B62AA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对向量或矩阵求导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4B4A79-0154-4E6C-AB3C-95400B35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51" y="2300696"/>
            <a:ext cx="6335009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64545-78E9-4E3F-B444-40E60452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78E61-0C3A-4C85-8F43-600B62AA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对向量或矩阵求导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66301-979C-4906-BD9A-0F363E6F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21" y="2226727"/>
            <a:ext cx="6963747" cy="40105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D93490-7534-4886-A485-1D58AF30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79" y="2579041"/>
            <a:ext cx="6648257" cy="32262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91B8D4-7E41-4AA7-8F63-AC1A48ADA4BA}"/>
              </a:ext>
            </a:extLst>
          </p:cNvPr>
          <p:cNvSpPr txBox="1"/>
          <p:nvPr/>
        </p:nvSpPr>
        <p:spPr>
          <a:xfrm>
            <a:off x="5076056" y="17103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梯度向量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AC6333-7015-41BC-9554-DE06E1032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37" y="1621771"/>
            <a:ext cx="1609897" cy="6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0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测算房价的数学模型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给定房屋面积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，如何测算其房价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呢？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线性函数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数学模型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线性模型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符号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：运算规则、函数值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6B3C18-DC33-40C3-B0DA-1FF7CEBD1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3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26ACD94-EA8E-40BE-B6B9-89E5572F703B}"/>
                  </a:ext>
                </a:extLst>
              </p:cNvPr>
              <p:cNvSpPr txBox="1"/>
              <p:nvPr/>
            </p:nvSpPr>
            <p:spPr>
              <a:xfrm>
                <a:off x="3600400" y="2617748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1−1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26ACD94-EA8E-40BE-B6B9-89E5572F7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0" y="2617748"/>
                <a:ext cx="4572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D85A32-F821-472E-A096-A4C2D63EFC08}"/>
                  </a:ext>
                </a:extLst>
              </p:cNvPr>
              <p:cNvSpPr txBox="1"/>
              <p:nvPr/>
            </p:nvSpPr>
            <p:spPr>
              <a:xfrm>
                <a:off x="3563888" y="3573016"/>
                <a:ext cx="4572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24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sz="24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zh-CN" altLang="zh-CN" sz="24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，或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zh-CN" altLang="zh-CN" sz="24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zh-CN" sz="24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，或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≡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4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24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D85A32-F821-472E-A096-A4C2D63E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573016"/>
                <a:ext cx="4572000" cy="1200329"/>
              </a:xfrm>
              <a:prstGeom prst="rect">
                <a:avLst/>
              </a:prstGeom>
              <a:blipFill>
                <a:blip r:embed="rId4"/>
                <a:stretch>
                  <a:fillRect b="-6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765A66-20C6-4D0B-A25D-C19C22BBC8FB}"/>
                  </a:ext>
                </a:extLst>
              </p:cNvPr>
              <p:cNvSpPr txBox="1"/>
              <p:nvPr/>
            </p:nvSpPr>
            <p:spPr>
              <a:xfrm>
                <a:off x="6318448" y="5445224"/>
                <a:ext cx="17819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sz="24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765A66-20C6-4D0B-A25D-C19C22BB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448" y="5445224"/>
                <a:ext cx="1781944" cy="461665"/>
              </a:xfrm>
              <a:prstGeom prst="rect">
                <a:avLst/>
              </a:prstGeom>
              <a:blipFill>
                <a:blip r:embed="rId5"/>
                <a:stretch>
                  <a:fillRect t="-130263" r="-31058" b="-19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5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64545-78E9-4E3F-B444-40E60452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78E61-0C3A-4C85-8F43-600B62AA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对向量或矩阵求导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66301-979C-4906-BD9A-0F363E6F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21" y="2226727"/>
            <a:ext cx="6963747" cy="40105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D93490-7534-4886-A485-1D58AF30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79" y="2579041"/>
            <a:ext cx="6648257" cy="32262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D42704-AB24-4825-9171-7D3CEEEA0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1235989"/>
            <a:ext cx="6906589" cy="5001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678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64545-78E9-4E3F-B444-40E60452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78E61-0C3A-4C85-8F43-600B62AA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对向量或矩阵求导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C423A5-D94E-46D1-B062-84D5881A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" y="2295372"/>
            <a:ext cx="8011643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8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64545-78E9-4E3F-B444-40E60452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78E61-0C3A-4C85-8F43-600B62AA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对向量或矩阵求导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5E57F0-C177-4710-A957-9F2FB7300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51731"/>
            <a:ext cx="5701792" cy="39855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E012AC-7640-412C-AA3E-1AEF5DA81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783886"/>
            <a:ext cx="4624196" cy="35974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047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64545-78E9-4E3F-B444-40E60452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78E61-0C3A-4C85-8F43-600B62AA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对向量或矩阵求导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B0395C-5D4D-4604-83A7-9CE83E01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40" y="2189743"/>
            <a:ext cx="6430272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1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64545-78E9-4E3F-B444-40E60452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更加复杂的数学模型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078E61-0C3A-4C85-8F43-600B62AA3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对向量或矩阵求导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99B073-4F01-4ACE-AB6A-653B317D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7727"/>
            <a:ext cx="7128792" cy="64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D11AB-F807-46F8-9341-E524139B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8E7463-274F-41CF-9A34-54E94E4D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782CB7-F01A-4C18-9131-97F296EB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5998"/>
            <a:ext cx="7706945" cy="6583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8ABB3EF-573E-4E0F-96B6-9C5793619D6E}"/>
                  </a:ext>
                </a:extLst>
              </p:cNvPr>
              <p:cNvSpPr txBox="1"/>
              <p:nvPr/>
            </p:nvSpPr>
            <p:spPr>
              <a:xfrm>
                <a:off x="457200" y="980728"/>
                <a:ext cx="8239944" cy="15534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den>
                      </m:f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en-US" sz="20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zh-CN" altLang="en-US" sz="20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zh-CN" altLang="en-US" sz="20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en-US" sz="20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zh-CN" altLang="en-US" sz="20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zh-CN" altLang="en-US" sz="20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zh-CN" altLang="en-US" sz="20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0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0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000" b="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000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sz="2000" b="1" i="1"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  <m:r>
                                        <a:rPr lang="zh-CN" altLang="en-US" sz="20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8ABB3EF-573E-4E0F-96B6-9C5793619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80728"/>
                <a:ext cx="8239944" cy="155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05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007B5-937B-4688-90D6-05A519A9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4DB184-D908-45B7-AF74-98270BD05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6788C8-EC0D-444B-B83B-D815E65D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4" y="118600"/>
            <a:ext cx="7392432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2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8BA6C-23FB-405A-980E-4559518E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机器学习问题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188F9-8740-4E65-BB70-A2E470D90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统计学与计算机科学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机器学习与人工智能</a:t>
            </a:r>
            <a:endParaRPr lang="en-US" altLang="zh-CN" dirty="0"/>
          </a:p>
          <a:p>
            <a:pPr lvl="1"/>
            <a:r>
              <a:rPr lang="zh-CN" altLang="en-US" dirty="0"/>
              <a:t>基于：知识</a:t>
            </a:r>
            <a:r>
              <a:rPr lang="en-US" altLang="zh-CN" dirty="0"/>
              <a:t>/</a:t>
            </a:r>
            <a:r>
              <a:rPr lang="zh-CN" altLang="en-US" dirty="0"/>
              <a:t>特征</a:t>
            </a:r>
            <a:r>
              <a:rPr lang="en-US" altLang="zh-CN" dirty="0"/>
              <a:t>/</a:t>
            </a:r>
            <a:r>
              <a:rPr lang="zh-CN" altLang="en-US" dirty="0"/>
              <a:t>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三种机器学习问题</a:t>
            </a:r>
            <a:endParaRPr lang="en-US" altLang="zh-CN" dirty="0"/>
          </a:p>
          <a:p>
            <a:pPr lvl="1"/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聚类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ECABB61-E798-4E9C-AC14-DF29BB03F6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914895"/>
              </p:ext>
            </p:extLst>
          </p:nvPr>
        </p:nvGraphicFramePr>
        <p:xfrm>
          <a:off x="4355976" y="1628800"/>
          <a:ext cx="4536504" cy="2846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Visio" r:id="rId3" imgW="5794518" imgH="3634740" progId="Visio.Drawing.11">
                  <p:embed/>
                </p:oleObj>
              </mc:Choice>
              <mc:Fallback>
                <p:oleObj name="Visio" r:id="rId3" imgW="5794518" imgH="36347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1628800"/>
                        <a:ext cx="4536504" cy="28468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15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EF6EB-507F-46D7-8532-5030EC69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机器学习及其</a:t>
            </a:r>
            <a:r>
              <a:rPr lang="en-US" altLang="zh-CN" dirty="0"/>
              <a:t>Python</a:t>
            </a:r>
            <a:r>
              <a:rPr lang="zh-CN" altLang="en-US" dirty="0"/>
              <a:t>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FF9D7C-41E7-4C6D-BB68-19B198760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机器学习研究的三个层面</a:t>
            </a:r>
          </a:p>
          <a:p>
            <a:pPr lvl="1"/>
            <a:r>
              <a:rPr lang="zh-CN" altLang="en-US" dirty="0"/>
              <a:t>设计层面：提出新的模型和学习算法，或者改进别人的模型与算法。其关键是数学建模（即形式化表示）及其最优化（即学习算法）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编程层面：理解别人的模型与算法，能够将其编写成函数库或类库</a:t>
            </a:r>
            <a:r>
              <a:rPr lang="zh-CN" altLang="zh-CN" dirty="0"/>
              <a:t>（主要是</a:t>
            </a:r>
            <a:r>
              <a:rPr lang="en-US" altLang="zh-CN" dirty="0"/>
              <a:t>C/C++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应用层面：理解各种模型与算法的基本原理、特点和适用性，将其应用于实际问题</a:t>
            </a:r>
            <a:r>
              <a:rPr lang="zh-CN" altLang="zh-CN" dirty="0"/>
              <a:t>（主要是</a:t>
            </a:r>
            <a:r>
              <a:rPr lang="en-US" altLang="zh-CN"/>
              <a:t>Python</a:t>
            </a:r>
            <a:r>
              <a:rPr lang="zh-CN" altLang="zh-CN"/>
              <a:t>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094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C981D-749F-4CF6-B9F2-528C8E21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机器学习导论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EEB76-EBAD-496C-A31F-4C1874E1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本章学习要点</a:t>
            </a:r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数学模型及其编程、</a:t>
            </a:r>
            <a:r>
              <a:rPr lang="en-US" altLang="zh-CN" dirty="0"/>
              <a:t>Python</a:t>
            </a:r>
            <a:r>
              <a:rPr lang="zh-CN" altLang="zh-CN" dirty="0"/>
              <a:t>语言、最小二乘法、极大似然估计、随机变量与随机模型、数学符号与数学语言、</a:t>
            </a:r>
            <a:r>
              <a:rPr lang="en-US" altLang="zh-CN" dirty="0"/>
              <a:t>Jensen</a:t>
            </a:r>
            <a:r>
              <a:rPr lang="zh-CN" altLang="zh-CN" dirty="0"/>
              <a:t>不等式、可视化建模与数学建模、新冠疫情的</a:t>
            </a:r>
            <a:r>
              <a:rPr lang="en-US" altLang="zh-CN" dirty="0"/>
              <a:t>SIR</a:t>
            </a:r>
            <a:r>
              <a:rPr lang="zh-CN" altLang="zh-CN" dirty="0"/>
              <a:t>传染病模型、多元模型及其矩阵表示、函数向量</a:t>
            </a:r>
            <a:r>
              <a:rPr lang="en-US" altLang="zh-CN" dirty="0"/>
              <a:t>/</a:t>
            </a:r>
            <a:r>
              <a:rPr lang="zh-CN" altLang="zh-CN" dirty="0"/>
              <a:t>矩阵及其求导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42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测算房价的数学模型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通过样本确定模型参数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A1720CC-5BAE-4AAC-BBAA-DEF24AA5A18A}"/>
                  </a:ext>
                </a:extLst>
              </p:cNvPr>
              <p:cNvSpPr txBox="1"/>
              <p:nvPr/>
            </p:nvSpPr>
            <p:spPr>
              <a:xfrm>
                <a:off x="2195736" y="240172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1−1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A1720CC-5BAE-4AAC-BBAA-DEF24AA5A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401724"/>
                <a:ext cx="4572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33FFCBD-8FD2-412B-90B7-F7E45AB3231D}"/>
                  </a:ext>
                </a:extLst>
              </p:cNvPr>
              <p:cNvSpPr txBox="1"/>
              <p:nvPr/>
            </p:nvSpPr>
            <p:spPr>
              <a:xfrm>
                <a:off x="1763688" y="3160924"/>
                <a:ext cx="4572000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33FFCBD-8FD2-412B-90B7-F7E45AB32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3160924"/>
                <a:ext cx="4572000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C29261-50A7-48B5-8FF2-058E9B85D773}"/>
                  </a:ext>
                </a:extLst>
              </p:cNvPr>
              <p:cNvSpPr txBox="1"/>
              <p:nvPr/>
            </p:nvSpPr>
            <p:spPr>
              <a:xfrm>
                <a:off x="2110450" y="4392376"/>
                <a:ext cx="4837814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1−2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C29261-50A7-48B5-8FF2-058E9B85D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450" y="4392376"/>
                <a:ext cx="4837814" cy="1340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506B6C-6D98-4C64-91BA-52CEDCA92AD7}"/>
                  </a:ext>
                </a:extLst>
              </p:cNvPr>
              <p:cNvSpPr txBox="1"/>
              <p:nvPr/>
            </p:nvSpPr>
            <p:spPr>
              <a:xfrm>
                <a:off x="611560" y="3140968"/>
                <a:ext cx="15121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4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dirty="0">
                  <a:solidFill>
                    <a:srgbClr val="00B050"/>
                  </a:solidFill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24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506B6C-6D98-4C64-91BA-52CEDCA92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40968"/>
                <a:ext cx="1512168" cy="830997"/>
              </a:xfrm>
              <a:prstGeom prst="rect">
                <a:avLst/>
              </a:prstGeom>
              <a:blipFill>
                <a:blip r:embed="rId5"/>
                <a:stretch>
                  <a:fillRect b="-5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6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A6C06-AF0C-4328-9135-317517E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测算房价的数学模型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6B3C18-DC33-40C3-B0DA-1FF7CEBD1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以几何形式展现数学模型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</a:t>
            </a:r>
            <a:endParaRPr lang="en-US" altLang="zh-CN" dirty="0"/>
          </a:p>
          <a:p>
            <a:pPr lvl="1"/>
            <a:r>
              <a:rPr lang="zh-CN" altLang="en-US" dirty="0"/>
              <a:t>模型假设</a:t>
            </a:r>
            <a:endParaRPr lang="en-US" altLang="zh-CN" dirty="0"/>
          </a:p>
          <a:p>
            <a:pPr lvl="1"/>
            <a:r>
              <a:rPr lang="zh-CN" altLang="en-US" dirty="0"/>
              <a:t>训练、拟合、学习</a:t>
            </a:r>
            <a:endParaRPr lang="en-US" altLang="zh-CN" dirty="0"/>
          </a:p>
          <a:p>
            <a:pPr lvl="1"/>
            <a:r>
              <a:rPr lang="zh-CN" altLang="en-US" dirty="0"/>
              <a:t>预测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编程实现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A1720CC-5BAE-4AAC-BBAA-DEF24AA5A18A}"/>
                  </a:ext>
                </a:extLst>
              </p:cNvPr>
              <p:cNvSpPr txBox="1"/>
              <p:nvPr/>
            </p:nvSpPr>
            <p:spPr>
              <a:xfrm>
                <a:off x="2195736" y="2348880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1−1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A1720CC-5BAE-4AAC-BBAA-DEF24AA5A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348880"/>
                <a:ext cx="45720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FB5A71B1-5660-4A70-A89F-6A42260A45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852936"/>
            <a:ext cx="4075346" cy="3179148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908A5C8-BFCE-4E2E-95C8-1FEB3888E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711097"/>
              </p:ext>
            </p:extLst>
          </p:nvPr>
        </p:nvGraphicFramePr>
        <p:xfrm>
          <a:off x="4427983" y="5373216"/>
          <a:ext cx="4320481" cy="133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5" imgW="4406537" imgH="1357884" progId="Visio.Drawing.11">
                  <p:embed/>
                </p:oleObj>
              </mc:Choice>
              <mc:Fallback>
                <p:oleObj name="Visio" r:id="rId5" imgW="4406537" imgH="1357884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413FB537-0BE4-4F9B-AEB1-B100DDC5C8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3" y="5373216"/>
                        <a:ext cx="4320481" cy="1334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1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4907C-56F3-4792-8611-5B67BD92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测算房价的数学模型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43DE5F-A55B-4763-975F-AA03D1D7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2F9E05-BDBA-4DEC-82FF-F1FEDB1A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8" y="2196623"/>
            <a:ext cx="5866180" cy="45447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EC118C-6A58-4ED7-98E8-4B3C831A9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11" y="3429000"/>
            <a:ext cx="7647261" cy="33623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9E0E29-ECF5-46B8-8A4A-BF756BE8B1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82787" y="1449199"/>
            <a:ext cx="4337685" cy="18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4907C-56F3-4792-8611-5B67BD92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测算房价的数学模型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43DE5F-A55B-4763-975F-AA03D1D7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语言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427C79-A1F3-4C36-AD7F-4C051FC3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04864"/>
            <a:ext cx="6278804" cy="33994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B2E23D-AADB-46E8-BB58-CD4AC169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836441"/>
            <a:ext cx="6204498" cy="38329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6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4907C-56F3-4792-8611-5B67BD92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测算房价的数学模型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43DE5F-A55B-4763-975F-AA03D1D7E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530624" cy="4525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Python</a:t>
            </a:r>
            <a:r>
              <a:rPr lang="zh-CN" altLang="en-US" sz="2400" dirty="0"/>
              <a:t>语言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即改即运行</a:t>
            </a:r>
            <a:endParaRPr lang="en-US" altLang="zh-CN" sz="2000" dirty="0"/>
          </a:p>
          <a:p>
            <a:pPr lvl="1"/>
            <a:r>
              <a:rPr lang="zh-CN" altLang="en-US" sz="2000" dirty="0"/>
              <a:t>类库丰富</a:t>
            </a:r>
            <a:endParaRPr lang="en-US" altLang="zh-CN" sz="2000" dirty="0"/>
          </a:p>
          <a:p>
            <a:pPr lvl="1"/>
            <a:r>
              <a:rPr lang="zh-CN" altLang="en-US" sz="2000" dirty="0"/>
              <a:t>上手快</a:t>
            </a:r>
            <a:endParaRPr lang="en-US" altLang="zh-CN" sz="2000" dirty="0"/>
          </a:p>
          <a:p>
            <a:pPr lvl="1"/>
            <a:r>
              <a:rPr lang="zh-CN" altLang="en-US" sz="2000" dirty="0"/>
              <a:t>“胶水”语言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库：</a:t>
            </a:r>
            <a:r>
              <a:rPr lang="en-US" altLang="zh-CN" sz="2000" dirty="0"/>
              <a:t>C/C++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347DCF-F160-48F9-BA47-D7083247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92" y="1700808"/>
            <a:ext cx="6001588" cy="16432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C6DF38-4BFE-44CF-94CD-7CD0BBED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92" y="3429000"/>
            <a:ext cx="6001588" cy="25292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325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7773</TotalTime>
  <Words>2407</Words>
  <Application>Microsoft Macintosh PowerPoint</Application>
  <PresentationFormat>On-screen Show (4:3)</PresentationFormat>
  <Paragraphs>340</Paragraphs>
  <Slides>49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黑体</vt:lpstr>
      <vt:lpstr>幼圆</vt:lpstr>
      <vt:lpstr>Arial</vt:lpstr>
      <vt:lpstr>Calibri</vt:lpstr>
      <vt:lpstr>Cambria Math</vt:lpstr>
      <vt:lpstr>Office 主题</vt:lpstr>
      <vt:lpstr>Visio</vt:lpstr>
      <vt:lpstr>机器学习及其Python实践 配套教材由清华大学出版社出版发行</vt:lpstr>
      <vt:lpstr>机器学习及其Python实践</vt:lpstr>
      <vt:lpstr>第1章 机器学习导论</vt:lpstr>
      <vt:lpstr>1.1 测算房价的数学模型</vt:lpstr>
      <vt:lpstr>1.1 测算房价的数学模型</vt:lpstr>
      <vt:lpstr>1.1 测算房价的数学模型</vt:lpstr>
      <vt:lpstr>1.1 测算房价的数学模型</vt:lpstr>
      <vt:lpstr>1.1 测算房价的数学模型</vt:lpstr>
      <vt:lpstr>1.1 测算房价的数学模型</vt:lpstr>
      <vt:lpstr>1.2 随机模型及其学习算法</vt:lpstr>
      <vt:lpstr>1.2 随机模型及其学习算法</vt:lpstr>
      <vt:lpstr>1.2 随机模型及其学习算法</vt:lpstr>
      <vt:lpstr>1.2 随机模型及其学习算法</vt:lpstr>
      <vt:lpstr>1.2 随机模型及其学习算法</vt:lpstr>
      <vt:lpstr>1.2 随机模型及其学习算法</vt:lpstr>
      <vt:lpstr>1.2 随机模型及其学习算法</vt:lpstr>
      <vt:lpstr>1.2 随机模型及其学习算法</vt:lpstr>
      <vt:lpstr>1.2 随机模型及其学习算法</vt:lpstr>
      <vt:lpstr>1.3 随机变量与数学语言</vt:lpstr>
      <vt:lpstr>1.3 随机变量与数学语言</vt:lpstr>
      <vt:lpstr>1.3 随机变量与数学语言</vt:lpstr>
      <vt:lpstr>1.3 随机变量与数学语言</vt:lpstr>
      <vt:lpstr>1.3 随机变量与数学语言</vt:lpstr>
      <vt:lpstr>1.3 随机变量与数学语言</vt:lpstr>
      <vt:lpstr>1.3 随机变量与数学语言</vt:lpstr>
      <vt:lpstr>1.3 随机变量与数学语言</vt:lpstr>
      <vt:lpstr>1.3 随机变量与数学语言</vt:lpstr>
      <vt:lpstr>1.3 随机变量与数学语言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1.4 更加复杂的数学模型</vt:lpstr>
      <vt:lpstr>PowerPoint Presentation</vt:lpstr>
      <vt:lpstr>PowerPoint Presentation</vt:lpstr>
      <vt:lpstr>1.5 机器学习问题</vt:lpstr>
      <vt:lpstr>机器学习及其Python实践</vt:lpstr>
      <vt:lpstr>第1章 机器学习导论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Kan</dc:creator>
  <cp:lastModifiedBy>baihaoshao@gmail.com</cp:lastModifiedBy>
  <cp:revision>623</cp:revision>
  <dcterms:created xsi:type="dcterms:W3CDTF">2014-09-11T01:57:48Z</dcterms:created>
  <dcterms:modified xsi:type="dcterms:W3CDTF">2021-10-31T02:30:34Z</dcterms:modified>
</cp:coreProperties>
</file>